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5"/>
  </p:notesMasterIdLst>
  <p:sldIdLst>
    <p:sldId id="280" r:id="rId2"/>
    <p:sldId id="293" r:id="rId3"/>
    <p:sldId id="294" r:id="rId4"/>
    <p:sldId id="257" r:id="rId5"/>
    <p:sldId id="348" r:id="rId6"/>
    <p:sldId id="304" r:id="rId7"/>
    <p:sldId id="278" r:id="rId8"/>
    <p:sldId id="337" r:id="rId9"/>
    <p:sldId id="349" r:id="rId10"/>
    <p:sldId id="338" r:id="rId11"/>
    <p:sldId id="328" r:id="rId12"/>
    <p:sldId id="350" r:id="rId13"/>
    <p:sldId id="339" r:id="rId14"/>
    <p:sldId id="340" r:id="rId15"/>
    <p:sldId id="329" r:id="rId16"/>
    <p:sldId id="341" r:id="rId17"/>
    <p:sldId id="331" r:id="rId18"/>
    <p:sldId id="343" r:id="rId19"/>
    <p:sldId id="332" r:id="rId20"/>
    <p:sldId id="334" r:id="rId21"/>
    <p:sldId id="342" r:id="rId22"/>
    <p:sldId id="307" r:id="rId23"/>
    <p:sldId id="324" r:id="rId24"/>
    <p:sldId id="289" r:id="rId25"/>
    <p:sldId id="344" r:id="rId26"/>
    <p:sldId id="345" r:id="rId27"/>
    <p:sldId id="346" r:id="rId28"/>
    <p:sldId id="290" r:id="rId29"/>
    <p:sldId id="291" r:id="rId30"/>
    <p:sldId id="283" r:id="rId31"/>
    <p:sldId id="317" r:id="rId32"/>
    <p:sldId id="312" r:id="rId33"/>
    <p:sldId id="322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8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299B2-BC21-48F2-A684-87AC1328B708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7674A09-9520-420F-9F0B-B150E9454BB5}">
      <dgm:prSet phldrT="[Text]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</dgm:spPr>
      <dgm:t>
        <a:bodyPr/>
        <a:lstStyle/>
        <a:p>
          <a:endParaRPr lang="en-US" dirty="0"/>
        </a:p>
      </dgm:t>
    </dgm:pt>
    <dgm:pt modelId="{17AC5E81-0041-4101-895C-98BE2850C46A}" type="parTrans" cxnId="{68C3F246-9BB9-4D54-B673-B092AFDA64D2}">
      <dgm:prSet/>
      <dgm:spPr/>
      <dgm:t>
        <a:bodyPr/>
        <a:lstStyle/>
        <a:p>
          <a:endParaRPr lang="en-US"/>
        </a:p>
      </dgm:t>
    </dgm:pt>
    <dgm:pt modelId="{69D3A9A9-48BA-4DFA-A1E1-838D09D8D868}" type="sibTrans" cxnId="{68C3F246-9BB9-4D54-B673-B092AFDA64D2}">
      <dgm:prSet/>
      <dgm:spPr/>
      <dgm:t>
        <a:bodyPr/>
        <a:lstStyle/>
        <a:p>
          <a:endParaRPr lang="en-US"/>
        </a:p>
      </dgm:t>
    </dgm:pt>
    <dgm:pt modelId="{860136A2-BC36-4BC2-AC9F-4F15965CAAF2}" type="pres">
      <dgm:prSet presAssocID="{C23299B2-BC21-48F2-A684-87AC1328B708}" presName="Name0" presStyleCnt="0">
        <dgm:presLayoutVars>
          <dgm:dir/>
          <dgm:animLvl val="lvl"/>
          <dgm:resizeHandles val="exact"/>
        </dgm:presLayoutVars>
      </dgm:prSet>
      <dgm:spPr/>
    </dgm:pt>
    <dgm:pt modelId="{5DE2F9FD-84D6-47A0-B0C2-3E100271E551}" type="pres">
      <dgm:prSet presAssocID="{47674A09-9520-420F-9F0B-B150E9454BB5}" presName="Name8" presStyleCnt="0"/>
      <dgm:spPr/>
    </dgm:pt>
    <dgm:pt modelId="{CEF699C1-73B8-4B5E-AE13-87B8A23DED2D}" type="pres">
      <dgm:prSet presAssocID="{47674A09-9520-420F-9F0B-B150E9454BB5}" presName="level" presStyleLbl="node1" presStyleIdx="0" presStyleCnt="1" custLinFactNeighborX="-1250">
        <dgm:presLayoutVars>
          <dgm:chMax val="1"/>
          <dgm:bulletEnabled val="1"/>
        </dgm:presLayoutVars>
      </dgm:prSet>
      <dgm:spPr/>
    </dgm:pt>
    <dgm:pt modelId="{E56AD7BB-BE5A-4291-A469-A249A6DDF639}" type="pres">
      <dgm:prSet presAssocID="{47674A09-9520-420F-9F0B-B150E9454BB5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FA2DAA3F-50EC-F44D-8772-BFFE3EBB3E54}" type="presOf" srcId="{C23299B2-BC21-48F2-A684-87AC1328B708}" destId="{860136A2-BC36-4BC2-AC9F-4F15965CAAF2}" srcOrd="0" destOrd="0" presId="urn:microsoft.com/office/officeart/2005/8/layout/pyramid1"/>
    <dgm:cxn modelId="{68C3F246-9BB9-4D54-B673-B092AFDA64D2}" srcId="{C23299B2-BC21-48F2-A684-87AC1328B708}" destId="{47674A09-9520-420F-9F0B-B150E9454BB5}" srcOrd="0" destOrd="0" parTransId="{17AC5E81-0041-4101-895C-98BE2850C46A}" sibTransId="{69D3A9A9-48BA-4DFA-A1E1-838D09D8D868}"/>
    <dgm:cxn modelId="{CCF53958-552F-8E47-B424-C759B873E166}" type="presOf" srcId="{47674A09-9520-420F-9F0B-B150E9454BB5}" destId="{CEF699C1-73B8-4B5E-AE13-87B8A23DED2D}" srcOrd="0" destOrd="0" presId="urn:microsoft.com/office/officeart/2005/8/layout/pyramid1"/>
    <dgm:cxn modelId="{BA0DADA0-D195-CD42-B3C2-CDA0552C88CE}" type="presOf" srcId="{47674A09-9520-420F-9F0B-B150E9454BB5}" destId="{E56AD7BB-BE5A-4291-A469-A249A6DDF639}" srcOrd="1" destOrd="0" presId="urn:microsoft.com/office/officeart/2005/8/layout/pyramid1"/>
    <dgm:cxn modelId="{C265E064-4993-2849-B02D-3BA7EB59E7C8}" type="presParOf" srcId="{860136A2-BC36-4BC2-AC9F-4F15965CAAF2}" destId="{5DE2F9FD-84D6-47A0-B0C2-3E100271E551}" srcOrd="0" destOrd="0" presId="urn:microsoft.com/office/officeart/2005/8/layout/pyramid1"/>
    <dgm:cxn modelId="{2EBEFB99-1307-AA45-AA01-8C2C1E434A04}" type="presParOf" srcId="{5DE2F9FD-84D6-47A0-B0C2-3E100271E551}" destId="{CEF699C1-73B8-4B5E-AE13-87B8A23DED2D}" srcOrd="0" destOrd="0" presId="urn:microsoft.com/office/officeart/2005/8/layout/pyramid1"/>
    <dgm:cxn modelId="{36A3C84C-9ED9-DE43-84D1-B6E38BB15111}" type="presParOf" srcId="{5DE2F9FD-84D6-47A0-B0C2-3E100271E551}" destId="{E56AD7BB-BE5A-4291-A469-A249A6DDF639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39768E-39A6-4FA9-A4B1-F5CD4CB6EEAE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18A232E2-9330-45BA-8F3D-94B65CEB4C6E}">
      <dgm:prSet phldrT="[Text]" custT="1"/>
      <dgm:spPr/>
      <dgm:t>
        <a:bodyPr/>
        <a:lstStyle/>
        <a:p>
          <a:pPr algn="ctr"/>
          <a:r>
            <a:rPr lang="en-US" sz="3600" dirty="0"/>
            <a:t>Universal</a:t>
          </a:r>
        </a:p>
      </dgm:t>
    </dgm:pt>
    <dgm:pt modelId="{2F4A1E04-5D2B-4792-BBEF-41391C61F16F}" type="parTrans" cxnId="{74A68F44-20A8-4AB5-8443-C9992E378513}">
      <dgm:prSet/>
      <dgm:spPr/>
      <dgm:t>
        <a:bodyPr/>
        <a:lstStyle/>
        <a:p>
          <a:endParaRPr lang="en-US"/>
        </a:p>
      </dgm:t>
    </dgm:pt>
    <dgm:pt modelId="{90900876-D263-4D27-9390-F2D23E76F6C1}" type="sibTrans" cxnId="{74A68F44-20A8-4AB5-8443-C9992E378513}">
      <dgm:prSet/>
      <dgm:spPr/>
      <dgm:t>
        <a:bodyPr/>
        <a:lstStyle/>
        <a:p>
          <a:endParaRPr lang="en-US"/>
        </a:p>
      </dgm:t>
    </dgm:pt>
    <dgm:pt modelId="{636B6905-8B07-4A8A-9920-CB8277CBCEC8}">
      <dgm:prSet phldrT="[Text]" custT="1"/>
      <dgm:spPr/>
      <dgm:t>
        <a:bodyPr/>
        <a:lstStyle/>
        <a:p>
          <a:pPr algn="ctr"/>
          <a:r>
            <a:rPr lang="en-US" sz="3600" dirty="0"/>
            <a:t>Targeted</a:t>
          </a:r>
        </a:p>
      </dgm:t>
    </dgm:pt>
    <dgm:pt modelId="{1F4EB6FC-6070-47DA-9E35-F176490CE62F}" type="parTrans" cxnId="{236C4353-A200-48EB-89CB-BD45285A3F41}">
      <dgm:prSet/>
      <dgm:spPr/>
      <dgm:t>
        <a:bodyPr/>
        <a:lstStyle/>
        <a:p>
          <a:endParaRPr lang="en-US"/>
        </a:p>
      </dgm:t>
    </dgm:pt>
    <dgm:pt modelId="{465F3017-FBCE-4CE5-8C7F-08B964924BB3}" type="sibTrans" cxnId="{236C4353-A200-48EB-89CB-BD45285A3F41}">
      <dgm:prSet/>
      <dgm:spPr/>
      <dgm:t>
        <a:bodyPr/>
        <a:lstStyle/>
        <a:p>
          <a:endParaRPr lang="en-US"/>
        </a:p>
      </dgm:t>
    </dgm:pt>
    <dgm:pt modelId="{B60BBE5F-A665-46F2-B919-1153C04CBD02}">
      <dgm:prSet phldrT="[Text]" custT="1"/>
      <dgm:spPr/>
      <dgm:t>
        <a:bodyPr/>
        <a:lstStyle/>
        <a:p>
          <a:pPr algn="ctr"/>
          <a:r>
            <a:rPr lang="en-US" sz="3600" dirty="0"/>
            <a:t>Intensive</a:t>
          </a:r>
        </a:p>
      </dgm:t>
    </dgm:pt>
    <dgm:pt modelId="{28C11DF1-E077-4BD6-8C00-84F9E2513899}" type="parTrans" cxnId="{AC3544F8-F557-4E2E-AD61-E1C71E59215A}">
      <dgm:prSet/>
      <dgm:spPr/>
      <dgm:t>
        <a:bodyPr/>
        <a:lstStyle/>
        <a:p>
          <a:endParaRPr lang="en-US"/>
        </a:p>
      </dgm:t>
    </dgm:pt>
    <dgm:pt modelId="{438A6466-CB0A-45CD-849A-77563B0BD182}" type="sibTrans" cxnId="{AC3544F8-F557-4E2E-AD61-E1C71E59215A}">
      <dgm:prSet/>
      <dgm:spPr/>
      <dgm:t>
        <a:bodyPr/>
        <a:lstStyle/>
        <a:p>
          <a:endParaRPr lang="en-US"/>
        </a:p>
      </dgm:t>
    </dgm:pt>
    <dgm:pt modelId="{C418DCAE-306E-4AF7-A07C-93313C08AC51}" type="pres">
      <dgm:prSet presAssocID="{7A39768E-39A6-4FA9-A4B1-F5CD4CB6EEAE}" presName="arrowDiagram" presStyleCnt="0">
        <dgm:presLayoutVars>
          <dgm:chMax val="5"/>
          <dgm:dir/>
          <dgm:resizeHandles val="exact"/>
        </dgm:presLayoutVars>
      </dgm:prSet>
      <dgm:spPr/>
    </dgm:pt>
    <dgm:pt modelId="{71BCD42B-AD35-4119-8173-705E9B203F4E}" type="pres">
      <dgm:prSet presAssocID="{7A39768E-39A6-4FA9-A4B1-F5CD4CB6EEAE}" presName="arrow" presStyleLbl="bgShp" presStyleIdx="0" presStyleCnt="1" custAng="20026820" custScaleY="136097" custLinFactNeighborY="-6017"/>
      <dgm:spPr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effectLst>
          <a:innerShdw blurRad="393700" dist="279400">
            <a:srgbClr val="00B050"/>
          </a:innerShdw>
        </a:effectLst>
      </dgm:spPr>
    </dgm:pt>
    <dgm:pt modelId="{1DC85ACA-369C-4434-B04E-417D8B11B123}" type="pres">
      <dgm:prSet presAssocID="{7A39768E-39A6-4FA9-A4B1-F5CD4CB6EEAE}" presName="arrowDiagram3" presStyleCnt="0"/>
      <dgm:spPr/>
    </dgm:pt>
    <dgm:pt modelId="{7A58CA06-7CF4-4880-8AFF-C27C46361B7A}" type="pres">
      <dgm:prSet presAssocID="{18A232E2-9330-45BA-8F3D-94B65CEB4C6E}" presName="bullet3a" presStyleLbl="node1" presStyleIdx="0" presStyleCnt="3" custScaleX="326242" custScaleY="326244" custLinFactX="103393" custLinFactY="573634" custLinFactNeighborX="200000" custLinFactNeighborY="600000"/>
      <dgm:spPr>
        <a:noFill/>
        <a:ln>
          <a:noFill/>
        </a:ln>
      </dgm:spPr>
    </dgm:pt>
    <dgm:pt modelId="{CBF801E5-F605-4B6B-AD44-734A83015E31}" type="pres">
      <dgm:prSet presAssocID="{18A232E2-9330-45BA-8F3D-94B65CEB4C6E}" presName="textBox3a" presStyleLbl="revTx" presStyleIdx="0" presStyleCnt="3" custScaleX="217016" custScaleY="68260" custLinFactNeighborX="22949" custLinFactNeighborY="53186">
        <dgm:presLayoutVars>
          <dgm:bulletEnabled val="1"/>
        </dgm:presLayoutVars>
      </dgm:prSet>
      <dgm:spPr/>
    </dgm:pt>
    <dgm:pt modelId="{486B20C5-91A5-4C36-8053-3B9ACF3D938D}" type="pres">
      <dgm:prSet presAssocID="{636B6905-8B07-4A8A-9920-CB8277CBCEC8}" presName="bullet3b" presStyleLbl="node1" presStyleIdx="1" presStyleCnt="3" custLinFactX="100000" custLinFactY="-100000" custLinFactNeighborX="174030" custLinFactNeighborY="-109595"/>
      <dgm:spPr>
        <a:noFill/>
        <a:ln>
          <a:noFill/>
        </a:ln>
      </dgm:spPr>
    </dgm:pt>
    <dgm:pt modelId="{762E8C8B-CBB3-47CF-BB93-4E34DA5A865B}" type="pres">
      <dgm:prSet presAssocID="{636B6905-8B07-4A8A-9920-CB8277CBCEC8}" presName="textBox3b" presStyleLbl="revTx" presStyleIdx="1" presStyleCnt="3" custScaleX="182476" custScaleY="35842" custLinFactNeighborX="8456" custLinFactNeighborY="-99481">
        <dgm:presLayoutVars>
          <dgm:bulletEnabled val="1"/>
        </dgm:presLayoutVars>
      </dgm:prSet>
      <dgm:spPr/>
    </dgm:pt>
    <dgm:pt modelId="{CC2DC6BB-4BD5-444C-A232-89F7B6D9B5AD}" type="pres">
      <dgm:prSet presAssocID="{B60BBE5F-A665-46F2-B919-1153C04CBD02}" presName="bullet3c" presStyleLbl="node1" presStyleIdx="2" presStyleCnt="3" custLinFactX="12896" custLinFactY="-100000" custLinFactNeighborX="100000" custLinFactNeighborY="-186633"/>
      <dgm:spPr>
        <a:noFill/>
        <a:ln>
          <a:noFill/>
        </a:ln>
      </dgm:spPr>
    </dgm:pt>
    <dgm:pt modelId="{D6BFCB8B-9EFA-490C-AAD3-ED7928DE275A}" type="pres">
      <dgm:prSet presAssocID="{B60BBE5F-A665-46F2-B919-1153C04CBD02}" presName="textBox3c" presStyleLbl="revTx" presStyleIdx="2" presStyleCnt="3" custScaleX="185784" custScaleY="21879" custLinFactY="-18776" custLinFactNeighborX="-81005" custLinFactNeighborY="-100000">
        <dgm:presLayoutVars>
          <dgm:bulletEnabled val="1"/>
        </dgm:presLayoutVars>
      </dgm:prSet>
      <dgm:spPr/>
    </dgm:pt>
  </dgm:ptLst>
  <dgm:cxnLst>
    <dgm:cxn modelId="{BB3E5C3F-6BA5-8441-B006-D7EE71EEF1B7}" type="presOf" srcId="{636B6905-8B07-4A8A-9920-CB8277CBCEC8}" destId="{762E8C8B-CBB3-47CF-BB93-4E34DA5A865B}" srcOrd="0" destOrd="0" presId="urn:microsoft.com/office/officeart/2005/8/layout/arrow2"/>
    <dgm:cxn modelId="{74A68F44-20A8-4AB5-8443-C9992E378513}" srcId="{7A39768E-39A6-4FA9-A4B1-F5CD4CB6EEAE}" destId="{18A232E2-9330-45BA-8F3D-94B65CEB4C6E}" srcOrd="0" destOrd="0" parTransId="{2F4A1E04-5D2B-4792-BBEF-41391C61F16F}" sibTransId="{90900876-D263-4D27-9390-F2D23E76F6C1}"/>
    <dgm:cxn modelId="{236C4353-A200-48EB-89CB-BD45285A3F41}" srcId="{7A39768E-39A6-4FA9-A4B1-F5CD4CB6EEAE}" destId="{636B6905-8B07-4A8A-9920-CB8277CBCEC8}" srcOrd="1" destOrd="0" parTransId="{1F4EB6FC-6070-47DA-9E35-F176490CE62F}" sibTransId="{465F3017-FBCE-4CE5-8C7F-08B964924BB3}"/>
    <dgm:cxn modelId="{17A21755-2C83-1F48-854F-F6F245C9F9B2}" type="presOf" srcId="{7A39768E-39A6-4FA9-A4B1-F5CD4CB6EEAE}" destId="{C418DCAE-306E-4AF7-A07C-93313C08AC51}" srcOrd="0" destOrd="0" presId="urn:microsoft.com/office/officeart/2005/8/layout/arrow2"/>
    <dgm:cxn modelId="{17D3D58B-805F-D34B-9504-A10AE101B65D}" type="presOf" srcId="{B60BBE5F-A665-46F2-B919-1153C04CBD02}" destId="{D6BFCB8B-9EFA-490C-AAD3-ED7928DE275A}" srcOrd="0" destOrd="0" presId="urn:microsoft.com/office/officeart/2005/8/layout/arrow2"/>
    <dgm:cxn modelId="{6D170DB6-7466-EE4B-9B48-7F9722735CE4}" type="presOf" srcId="{18A232E2-9330-45BA-8F3D-94B65CEB4C6E}" destId="{CBF801E5-F605-4B6B-AD44-734A83015E31}" srcOrd="0" destOrd="0" presId="urn:microsoft.com/office/officeart/2005/8/layout/arrow2"/>
    <dgm:cxn modelId="{AC3544F8-F557-4E2E-AD61-E1C71E59215A}" srcId="{7A39768E-39A6-4FA9-A4B1-F5CD4CB6EEAE}" destId="{B60BBE5F-A665-46F2-B919-1153C04CBD02}" srcOrd="2" destOrd="0" parTransId="{28C11DF1-E077-4BD6-8C00-84F9E2513899}" sibTransId="{438A6466-CB0A-45CD-849A-77563B0BD182}"/>
    <dgm:cxn modelId="{337FE3DE-D528-3845-9208-FED2AC0D02B6}" type="presParOf" srcId="{C418DCAE-306E-4AF7-A07C-93313C08AC51}" destId="{71BCD42B-AD35-4119-8173-705E9B203F4E}" srcOrd="0" destOrd="0" presId="urn:microsoft.com/office/officeart/2005/8/layout/arrow2"/>
    <dgm:cxn modelId="{8EBDA190-0C2C-A64A-A76D-D105F1564BBA}" type="presParOf" srcId="{C418DCAE-306E-4AF7-A07C-93313C08AC51}" destId="{1DC85ACA-369C-4434-B04E-417D8B11B123}" srcOrd="1" destOrd="0" presId="urn:microsoft.com/office/officeart/2005/8/layout/arrow2"/>
    <dgm:cxn modelId="{7062396E-D592-204D-B55E-E048A728BD68}" type="presParOf" srcId="{1DC85ACA-369C-4434-B04E-417D8B11B123}" destId="{7A58CA06-7CF4-4880-8AFF-C27C46361B7A}" srcOrd="0" destOrd="0" presId="urn:microsoft.com/office/officeart/2005/8/layout/arrow2"/>
    <dgm:cxn modelId="{0CFB2E7D-668B-DC4D-8800-6A0565AE8909}" type="presParOf" srcId="{1DC85ACA-369C-4434-B04E-417D8B11B123}" destId="{CBF801E5-F605-4B6B-AD44-734A83015E31}" srcOrd="1" destOrd="0" presId="urn:microsoft.com/office/officeart/2005/8/layout/arrow2"/>
    <dgm:cxn modelId="{1121234F-1687-AE48-AA47-6199F278C50F}" type="presParOf" srcId="{1DC85ACA-369C-4434-B04E-417D8B11B123}" destId="{486B20C5-91A5-4C36-8053-3B9ACF3D938D}" srcOrd="2" destOrd="0" presId="urn:microsoft.com/office/officeart/2005/8/layout/arrow2"/>
    <dgm:cxn modelId="{9780D6D5-D2BD-F342-9A37-D70F2B96FC92}" type="presParOf" srcId="{1DC85ACA-369C-4434-B04E-417D8B11B123}" destId="{762E8C8B-CBB3-47CF-BB93-4E34DA5A865B}" srcOrd="3" destOrd="0" presId="urn:microsoft.com/office/officeart/2005/8/layout/arrow2"/>
    <dgm:cxn modelId="{ECBEC336-7204-8443-9C71-06CA9C706776}" type="presParOf" srcId="{1DC85ACA-369C-4434-B04E-417D8B11B123}" destId="{CC2DC6BB-4BD5-444C-A232-89F7B6D9B5AD}" srcOrd="4" destOrd="0" presId="urn:microsoft.com/office/officeart/2005/8/layout/arrow2"/>
    <dgm:cxn modelId="{D88CBB00-2E09-C94E-A041-222EEC800D10}" type="presParOf" srcId="{1DC85ACA-369C-4434-B04E-417D8B11B123}" destId="{D6BFCB8B-9EFA-490C-AAD3-ED7928DE275A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F699C1-73B8-4B5E-AE13-87B8A23DED2D}">
      <dsp:nvSpPr>
        <dsp:cNvPr id="0" name=""/>
        <dsp:cNvSpPr/>
      </dsp:nvSpPr>
      <dsp:spPr>
        <a:xfrm>
          <a:off x="0" y="0"/>
          <a:ext cx="6096000" cy="5638800"/>
        </a:xfrm>
        <a:prstGeom prst="trapezoid">
          <a:avLst>
            <a:gd name="adj" fmla="val 54054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500" kern="1200" dirty="0"/>
        </a:p>
      </dsp:txBody>
      <dsp:txXfrm>
        <a:off x="0" y="0"/>
        <a:ext cx="6096000" cy="5638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D42B-AD35-4119-8173-705E9B203F4E}">
      <dsp:nvSpPr>
        <dsp:cNvPr id="0" name=""/>
        <dsp:cNvSpPr/>
      </dsp:nvSpPr>
      <dsp:spPr>
        <a:xfrm rot="20026820">
          <a:off x="-20573" y="662088"/>
          <a:ext cx="5181600" cy="4407501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rgbClr val="CC0000"/>
            </a:gs>
            <a:gs pos="18000">
              <a:srgbClr val="FFFF99"/>
            </a:gs>
            <a:gs pos="50000">
              <a:srgbClr val="66FF33"/>
            </a:gs>
            <a:gs pos="65000">
              <a:srgbClr val="33CC33"/>
            </a:gs>
            <a:gs pos="82000">
              <a:srgbClr val="009900"/>
            </a:gs>
          </a:gsLst>
          <a:lin ang="5400000" scaled="0"/>
        </a:gradFill>
        <a:ln>
          <a:noFill/>
        </a:ln>
        <a:effectLst>
          <a:innerShdw blurRad="393700" dist="279400">
            <a:srgbClr val="00B050"/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58CA06-7CF4-4880-8AFF-C27C46361B7A}">
      <dsp:nvSpPr>
        <dsp:cNvPr id="0" name=""/>
        <dsp:cNvSpPr/>
      </dsp:nvSpPr>
      <dsp:spPr>
        <a:xfrm>
          <a:off x="893827" y="5105401"/>
          <a:ext cx="439518" cy="439521"/>
        </a:xfrm>
        <a:prstGeom prst="ellipse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F801E5-F605-4B6B-AD44-734A83015E31}">
      <dsp:nvSpPr>
        <dsp:cNvPr id="0" name=""/>
        <dsp:cNvSpPr/>
      </dsp:nvSpPr>
      <dsp:spPr>
        <a:xfrm>
          <a:off x="275542" y="4390336"/>
          <a:ext cx="2620061" cy="6388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86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Universal</a:t>
          </a:r>
        </a:p>
      </dsp:txBody>
      <dsp:txXfrm>
        <a:off x="275542" y="4390336"/>
        <a:ext cx="2620061" cy="638863"/>
      </dsp:txXfrm>
    </dsp:sp>
    <dsp:sp modelId="{486B20C5-91A5-4C36-8053-3B9ACF3D938D}">
      <dsp:nvSpPr>
        <dsp:cNvPr id="0" name=""/>
        <dsp:cNvSpPr/>
      </dsp:nvSpPr>
      <dsp:spPr>
        <a:xfrm>
          <a:off x="2494026" y="2286000"/>
          <a:ext cx="243535" cy="243535"/>
        </a:xfrm>
        <a:prstGeom prst="ellipse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2E8C8B-CBB3-47CF-BB93-4E34DA5A865B}">
      <dsp:nvSpPr>
        <dsp:cNvPr id="0" name=""/>
        <dsp:cNvSpPr/>
      </dsp:nvSpPr>
      <dsp:spPr>
        <a:xfrm>
          <a:off x="1540763" y="1730755"/>
          <a:ext cx="2269242" cy="6314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044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Targeted</a:t>
          </a:r>
        </a:p>
      </dsp:txBody>
      <dsp:txXfrm>
        <a:off x="1540763" y="1730755"/>
        <a:ext cx="2269242" cy="631444"/>
      </dsp:txXfrm>
    </dsp:sp>
    <dsp:sp modelId="{CC2DC6BB-4BD5-444C-A232-89F7B6D9B5AD}">
      <dsp:nvSpPr>
        <dsp:cNvPr id="0" name=""/>
        <dsp:cNvSpPr/>
      </dsp:nvSpPr>
      <dsp:spPr>
        <a:xfrm>
          <a:off x="3637027" y="1295399"/>
          <a:ext cx="336804" cy="336804"/>
        </a:xfrm>
        <a:prstGeom prst="ellipse">
          <a:avLst/>
        </a:prstGeom>
        <a:noFill/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BFCB8B-9EFA-490C-AAD3-ED7928DE275A}">
      <dsp:nvSpPr>
        <dsp:cNvPr id="0" name=""/>
        <dsp:cNvSpPr/>
      </dsp:nvSpPr>
      <dsp:spPr>
        <a:xfrm>
          <a:off x="1884427" y="634989"/>
          <a:ext cx="2310380" cy="4924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8465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Intensive</a:t>
          </a:r>
        </a:p>
      </dsp:txBody>
      <dsp:txXfrm>
        <a:off x="1884427" y="634989"/>
        <a:ext cx="2310380" cy="4924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82AD8B-28F5-CA44-9C7A-C8033F084D8B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9DDB3D-9E27-9342-8C57-09720DC4F8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95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B1CDAF0-AC76-F34A-95F7-251D4947EC0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– table groups how are you doing this work already. What next?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DB3D-9E27-9342-8C57-09720DC4F8E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940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DB3D-9E27-9342-8C57-09720DC4F8E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2253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Falcon</a:t>
            </a:r>
            <a:r>
              <a:rPr lang="en-US" baseline="0" dirty="0"/>
              <a:t> Tickets in the cafeteria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DB3D-9E27-9342-8C57-09720DC4F8E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04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/>
        </p:nvSpPr>
        <p:spPr>
          <a:xfrm>
            <a:off x="3884414" y="8685892"/>
            <a:ext cx="2972096" cy="456595"/>
          </a:xfrm>
          <a:prstGeom prst="rect">
            <a:avLst/>
          </a:prstGeom>
          <a:noFill/>
          <a:ln>
            <a:noFill/>
          </a:ln>
        </p:spPr>
        <p:txBody>
          <a:bodyPr lIns="86479" tIns="43228" rIns="86479" bIns="43228" anchor="b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-US" sz="1100">
                <a:solidFill>
                  <a:prstClr val="black"/>
                </a:solidFill>
                <a:latin typeface="Calibri"/>
                <a:ea typeface="+mn-ea"/>
              </a:rPr>
              <a:t>*</a:t>
            </a:r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44588" y="685800"/>
            <a:ext cx="4568825" cy="34274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686098" y="4343703"/>
            <a:ext cx="5485805" cy="4113892"/>
          </a:xfrm>
          <a:prstGeom prst="rect">
            <a:avLst/>
          </a:prstGeom>
          <a:noFill/>
          <a:ln>
            <a:noFill/>
          </a:ln>
        </p:spPr>
        <p:txBody>
          <a:bodyPr lIns="86479" tIns="43228" rIns="86479" bIns="43228" anchor="t" anchorCtr="0">
            <a:noAutofit/>
          </a:bodyPr>
          <a:lstStyle/>
          <a:p>
            <a:r>
              <a:rPr lang="en-US" dirty="0"/>
              <a:t>Looked at work teams</a:t>
            </a:r>
            <a:r>
              <a:rPr lang="en-US" baseline="0" dirty="0"/>
              <a:t> when they had built in feedback systems for each other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441415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Systems to responding to problem behaviors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F9ABF-B33C-3E49-A0F0-C4EB65E223F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938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349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634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884" indent="-27726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899313E-E245-1044-A8F7-847D45B19D0A}" type="slidenum">
              <a:rPr lang="en-US" sz="1200"/>
              <a:pPr/>
              <a:t>23</a:t>
            </a:fld>
            <a:endParaRPr lang="en-US" sz="12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74434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74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20884" indent="-277263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2D1BB06-7AA1-0C4A-947B-B73EEADB9E7C}" type="slidenum">
              <a:rPr lang="en-US" sz="1200"/>
              <a:pPr/>
              <a:t>27</a:t>
            </a:fld>
            <a:endParaRPr lang="en-US" sz="12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528" indent="-3746904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550DBCC-5C7A-7A42-882E-2521F38C12C0}" type="slidenum">
              <a:rPr lang="en-US" sz="1200"/>
              <a:pPr/>
              <a:t>32</a:t>
            </a:fld>
            <a:endParaRPr lang="en-US" sz="1200"/>
          </a:p>
        </p:txBody>
      </p:sp>
      <p:sp>
        <p:nvSpPr>
          <p:cNvPr id="110595" name="Rectangle 7"/>
          <p:cNvSpPr txBox="1">
            <a:spLocks noGrp="1" noChangeArrowheads="1"/>
          </p:cNvSpPr>
          <p:nvPr/>
        </p:nvSpPr>
        <p:spPr bwMode="auto">
          <a:xfrm>
            <a:off x="3884259" y="8684790"/>
            <a:ext cx="2972209" cy="457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 anchor="b"/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6301F1A8-E5BE-CC4D-8A22-C0114ACE3441}" type="slidenum">
              <a:rPr lang="en-US" sz="1200">
                <a:latin typeface="Calibri" charset="0"/>
              </a:rPr>
              <a:pPr algn="r" eaLnBrk="1" hangingPunct="1"/>
              <a:t>32</a:t>
            </a:fld>
            <a:endParaRPr lang="en-US" sz="1200">
              <a:latin typeface="Calibri" charset="0"/>
            </a:endParaRPr>
          </a:p>
        </p:txBody>
      </p:sp>
      <p:sp>
        <p:nvSpPr>
          <p:cNvPr id="11059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7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187" y="4343169"/>
            <a:ext cx="5487626" cy="4114336"/>
          </a:xfrm>
          <a:noFill/>
          <a:ln>
            <a:solidFill>
              <a:srgbClr val="000000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defTabSz="455944">
              <a:spcBef>
                <a:spcPct val="0"/>
              </a:spcBef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7C24B4B-5479-AC40-ADEA-10010E98EB42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3C669A-92E3-1E40-8BE2-B8257BC7689F}" type="slidenum">
              <a:rPr lang="en-US"/>
              <a:pPr/>
              <a:t>4</a:t>
            </a:fld>
            <a:endParaRPr lang="en-US"/>
          </a:p>
        </p:txBody>
      </p:sp>
      <p:sp>
        <p:nvSpPr>
          <p:cNvPr id="35843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>
            <a:prstTxWarp prst="textNoShape">
              <a:avLst/>
            </a:prstTxWarp>
          </a:bodyPr>
          <a:lstStyle/>
          <a:p>
            <a:pPr algn="r"/>
            <a:fld id="{FB234ACB-8DA2-1A46-944E-475AF4381781}" type="slidenum">
              <a:rPr lang="en-US" sz="1200"/>
              <a:pPr algn="r"/>
              <a:t>4</a:t>
            </a:fld>
            <a:endParaRPr lang="en-US" sz="1200"/>
          </a:p>
        </p:txBody>
      </p:sp>
      <p:sp>
        <p:nvSpPr>
          <p:cNvPr id="3584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584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latin typeface="Times New Roman" charset="0"/>
              </a:rPr>
              <a:t>NOTICE GREEN GOES IS FOR “ALL”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E9ABE2-4811-EA4F-9C4A-49C67BB3906A}" type="slidenum">
              <a:rPr lang="en-US">
                <a:solidFill>
                  <a:srgbClr val="000000"/>
                </a:solidFill>
              </a:rPr>
              <a:pPr/>
              <a:t>5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0C9F368-0332-A049-A55F-2CC0166A87CE}" type="slidenum">
              <a:rPr lang="en-US" sz="1200"/>
              <a:pPr/>
              <a:t>6</a:t>
            </a:fld>
            <a:endParaRPr lang="en-US" sz="120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ea typeface="ＭＳ Ｐゴシック" charset="0"/>
                <a:cs typeface="ＭＳ Ｐゴシック" charset="0"/>
              </a:rPr>
              <a:t>Who is the kid that</a:t>
            </a:r>
            <a:r>
              <a:rPr lang="en-US" baseline="0" dirty="0">
                <a:ea typeface="ＭＳ Ｐゴシック" charset="0"/>
                <a:cs typeface="ＭＳ Ｐゴシック" charset="0"/>
              </a:rPr>
              <a:t> needs the most consistency and build your system around it—McClure Middle School example</a:t>
            </a: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A133D2-EA66-458D-A1D5-344BBDF9F67B}" type="slidenum">
              <a:rPr lang="en-US" sz="1200" smtClean="0"/>
              <a:pPr eaLnBrk="1" hangingPunct="1"/>
              <a:t>7</a:t>
            </a:fld>
            <a:endParaRPr lang="en-US" sz="1200"/>
          </a:p>
        </p:txBody>
      </p:sp>
      <p:sp>
        <p:nvSpPr>
          <p:cNvPr id="147459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C9740104-8CD4-4AE7-8352-F3FA41BA3B43}" type="slidenum">
              <a:rPr lang="en-US" sz="1200"/>
              <a:pPr algn="r" eaLnBrk="1" hangingPunct="1"/>
              <a:t>7</a:t>
            </a:fld>
            <a:endParaRPr lang="en-US" sz="1200"/>
          </a:p>
        </p:txBody>
      </p:sp>
      <p:sp>
        <p:nvSpPr>
          <p:cNvPr id="14746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>
                <a:cs typeface="Times New Roman" pitchFamily="18" charset="0"/>
              </a:rPr>
              <a:t>Stress:  Although most schools have a written code of conduct or discipline policy-- which is important-- it tends to focus on procedures for processing rule violations (#5 on the slide).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Effective school-wide discipline systems have a matching and strong proactive component that teaches and encourages pro-social behavior, and provides an on-going progress monitoring system.</a:t>
            </a:r>
          </a:p>
          <a:p>
            <a:pPr eaLnBrk="1" hangingPunct="1"/>
            <a:endParaRPr lang="en-US">
              <a:cs typeface="Times New Roman" pitchFamily="18" charset="0"/>
            </a:endParaRPr>
          </a:p>
          <a:p>
            <a:pPr eaLnBrk="1" hangingPunct="1"/>
            <a:r>
              <a:rPr lang="en-US">
                <a:cs typeface="Times New Roman" pitchFamily="18" charset="0"/>
              </a:rPr>
              <a:t>The remaining five items are important but difficult to sustain without clear school-wide investments and structures in place.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26528" indent="-37469045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09053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52674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1996295" indent="-221811"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39916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883538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27159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770780" indent="-221811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2C06ABE-40F5-2C4F-A603-C9A49320499C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1971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397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Add pictures, more review, clarification</a:t>
            </a:r>
          </a:p>
        </p:txBody>
      </p:sp>
      <p:sp>
        <p:nvSpPr>
          <p:cNvPr id="8397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DC6DACD-E0B6-9141-950A-B9DF2C19173F}" type="slidenum">
              <a:rPr lang="en-US" sz="1200">
                <a:ea typeface="ＭＳ Ｐゴシック" charset="0"/>
                <a:cs typeface="ＭＳ Ｐゴシック" charset="0"/>
              </a:rPr>
              <a:pPr eaLnBrk="1" hangingPunct="1"/>
              <a:t>11</a:t>
            </a:fld>
            <a:endParaRPr lang="en-US" sz="12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What’s next? Work</a:t>
            </a:r>
            <a:r>
              <a:rPr lang="en-US" baseline="0" dirty="0"/>
              <a:t> with a partner to identify other key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9DDB3D-9E27-9342-8C57-09720DC4F8E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674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BB2A7-5D8B-B247-B0AC-F56C7EFF6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5E59BC3-6D3D-7F49-8C07-934A3AF62F49}" type="datetimeFigureOut">
              <a:rPr lang="en-US" smtClean="0"/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903520E-B999-1249-9D74-5588428B3C4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wmf"/><Relationship Id="rId12" Type="http://schemas.openxmlformats.org/officeDocument/2006/relationships/image" Target="../media/image1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wmf"/><Relationship Id="rId11" Type="http://schemas.openxmlformats.org/officeDocument/2006/relationships/image" Target="../media/image16.wmf"/><Relationship Id="rId5" Type="http://schemas.openxmlformats.org/officeDocument/2006/relationships/image" Target="../media/image10.wmf"/><Relationship Id="rId10" Type="http://schemas.openxmlformats.org/officeDocument/2006/relationships/image" Target="../media/image15.wmf"/><Relationship Id="rId4" Type="http://schemas.openxmlformats.org/officeDocument/2006/relationships/image" Target="../media/image9.wmf"/><Relationship Id="rId9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9.png"/><Relationship Id="rId4" Type="http://schemas.openxmlformats.org/officeDocument/2006/relationships/package" Target="../embeddings/Microsoft_Word_Document.docx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Subtitle 2"/>
          <p:cNvSpPr>
            <a:spLocks noGrp="1"/>
          </p:cNvSpPr>
          <p:nvPr>
            <p:ph type="subTitle" idx="1"/>
          </p:nvPr>
        </p:nvSpPr>
        <p:spPr>
          <a:xfrm>
            <a:off x="335155" y="5123531"/>
            <a:ext cx="6400800" cy="1487488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American Typewriter"/>
                <a:cs typeface="American Typewriter"/>
              </a:rPr>
              <a:t>Sound Supports</a:t>
            </a:r>
          </a:p>
          <a:p>
            <a:pPr algn="ctr"/>
            <a:r>
              <a:rPr lang="en-US" sz="2800" dirty="0">
                <a:latin typeface="American Typewriter"/>
                <a:cs typeface="American Typewriter"/>
              </a:rPr>
              <a:t>www.soundsupportsk12.com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5" y="282259"/>
            <a:ext cx="6373433" cy="163066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3600" dirty="0">
                <a:latin typeface="American Typewriter"/>
                <a:cs typeface="American Typewriter"/>
              </a:rPr>
              <a:t>Positive Behavioral Interventions and Supports (PBIS) </a:t>
            </a:r>
          </a:p>
        </p:txBody>
      </p:sp>
      <p:pic>
        <p:nvPicPr>
          <p:cNvPr id="8" name="Picture 4" descr="Screen shot 2011-06-01 at 2.00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75" y="1912927"/>
            <a:ext cx="4377764" cy="3184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creen Shot 2017-04-18 at 8.25.21 AM.png"/>
          <p:cNvPicPr>
            <a:picLocks noGrp="1" noChangeAspect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1" b="359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7405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>
              <a:solidFill>
                <a:srgbClr val="FF0000"/>
              </a:solidFill>
              <a:latin typeface="Calibri" charset="0"/>
              <a:ea typeface="ＭＳ Ｐゴシック" charset="0"/>
              <a:cs typeface="ＭＳ Ｐゴシック" charset="0"/>
            </a:endParaRPr>
          </a:p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8294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Sample Matrix - Arrival</a:t>
            </a:r>
          </a:p>
        </p:txBody>
      </p:sp>
      <p:graphicFrame>
        <p:nvGraphicFramePr>
          <p:cNvPr id="6" name="Group 3"/>
          <p:cNvGraphicFramePr>
            <a:graphicFrameLocks noGrp="1"/>
          </p:cNvGraphicFramePr>
          <p:nvPr/>
        </p:nvGraphicFramePr>
        <p:xfrm>
          <a:off x="228600" y="762000"/>
          <a:ext cx="7848600" cy="5867400"/>
        </p:xfrm>
        <a:graphic>
          <a:graphicData uri="http://schemas.openxmlformats.org/drawingml/2006/table">
            <a:tbl>
              <a:tblPr/>
              <a:tblGrid>
                <a:gridCol w="1687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73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65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5406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Expectation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 Responsible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 Respectful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 Safe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7641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Behavior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2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Be on time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Obey Supervisors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Watch for cars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68512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Behavior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Put your coat away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Keep hands and feet to self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Use cross walks and sidewalks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68413"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  <a:cs typeface="Arial" panose="020B0604020202020204" pitchFamily="34" charset="0"/>
                        </a:rPr>
                        <a:t>Behavior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  <a:cs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Have your supplies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Enter class quietly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ts val="2000"/>
                        </a:spcBef>
                        <a:buClr>
                          <a:srgbClr val="6FB7D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 defTabSz="457200">
                        <a:spcBef>
                          <a:spcPts val="600"/>
                        </a:spcBef>
                        <a:buClr>
                          <a:srgbClr val="215D77"/>
                        </a:buClr>
                        <a:buSzPct val="110000"/>
                        <a:buFont typeface="Wingdings 2" panose="05020102010507070707" pitchFamily="18" charset="2"/>
                        <a:defRPr sz="20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ts val="600"/>
                        </a:spcBef>
                        <a:defRPr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ts val="600"/>
                        </a:spcBef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ts val="6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595959"/>
                          </a:solidFill>
                          <a:latin typeface="News Gothic MT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ＭＳ Ｐゴシック" panose="020B0600070205080204" pitchFamily="34" charset="-128"/>
                        </a:rPr>
                        <a:t>Walk at all times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2974" name="Picture 41" descr="C:\Users\Kathy Gould\AppData\Local\Microsoft\Windows\Temporary Internet Files\Content.IE5\588PT30V\MC900441468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133600"/>
            <a:ext cx="217011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5" name="Picture 42" descr="C:\Users\Kathy Gould\AppData\Local\Microsoft\Windows\Temporary Internet Files\Content.IE5\17BU7FV1\MC900365738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81200"/>
            <a:ext cx="1214438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6" name="Picture 43" descr="C:\Users\Kathy Gould\AppData\Local\Microsoft\Windows\Temporary Internet Files\Content.IE5\PPVDL940\MC900364118[1].wm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4343400"/>
            <a:ext cx="99060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7" name="Picture 44" descr="C:\Users\Kathy Gould\AppData\Local\Microsoft\Windows\Temporary Internet Files\Content.IE5\588PT30V\MC900088572[1].wm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810000"/>
            <a:ext cx="1449388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78" name="Picture 30" descr="C:\Users\Kathy Gould\AppData\Local\Microsoft\Windows\Temporary Internet Files\Content.IE5\8QJL91OX\MC900057248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419600"/>
            <a:ext cx="511175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1" descr="http://www.do2learn.com/picturecards/images/imageschedule/quiet_l.gif"/>
          <p:cNvPicPr>
            <a:picLocks noChangeAspect="1" noChangeArrowheads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257800" y="5990333"/>
            <a:ext cx="914400" cy="867667"/>
          </a:xfrm>
          <a:prstGeom prst="rect">
            <a:avLst/>
          </a:prstGeom>
          <a:noFill/>
        </p:spPr>
      </p:pic>
      <p:pic>
        <p:nvPicPr>
          <p:cNvPr id="82980" name="Picture 32" descr="C:\Users\Kathy Gould\AppData\Local\Microsoft\Windows\Temporary Internet Files\Content.IE5\9LR1OEVD\MC900448744[1]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4495800"/>
            <a:ext cx="8382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1" name="Picture 48" descr="C:\Users\Kathy Gould\AppData\Local\Microsoft\Windows\Temporary Internet Files\Content.IE5\17BU7FV1\MC900232723[1].wm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894388"/>
            <a:ext cx="1828800" cy="96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2" name="Picture 1" descr="MCj04241720000[1]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5867400"/>
            <a:ext cx="762000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983" name="Picture 49" descr="C:\Users\Kathy Gould\AppData\Local\Microsoft\Windows\Temporary Internet Files\Content.IE5\588PT30V\MC900334964[1].wm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9100" y="2209800"/>
            <a:ext cx="144938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ight Arrow 14"/>
          <p:cNvSpPr/>
          <p:nvPr/>
        </p:nvSpPr>
        <p:spPr>
          <a:xfrm>
            <a:off x="1371600" y="1295400"/>
            <a:ext cx="685800" cy="4079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376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mage result for under construction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258048"/>
            <a:ext cx="4038600" cy="3329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Buses</a:t>
            </a:r>
          </a:p>
          <a:p>
            <a:r>
              <a:rPr lang="en-US" dirty="0"/>
              <a:t>Cafeteria</a:t>
            </a:r>
          </a:p>
          <a:p>
            <a:r>
              <a:rPr lang="en-US" dirty="0"/>
              <a:t>Classroom</a:t>
            </a:r>
          </a:p>
          <a:p>
            <a:r>
              <a:rPr lang="en-US" dirty="0"/>
              <a:t>Hallway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View Matrix </a:t>
            </a:r>
          </a:p>
        </p:txBody>
      </p:sp>
    </p:spTree>
    <p:extLst>
      <p:ext uri="{BB962C8B-B14F-4D97-AF65-F5344CB8AC3E}">
        <p14:creationId xmlns:p14="http://schemas.microsoft.com/office/powerpoint/2010/main" val="18194835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1" name="Content Placeholder 3" descr="Screen Shot 2015-06-08 at 7.51.18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9495" r="-49495"/>
          <a:stretch>
            <a:fillRect/>
          </a:stretch>
        </p:blipFill>
        <p:spPr>
          <a:xfrm>
            <a:off x="-852488" y="704850"/>
            <a:ext cx="10920413" cy="5899150"/>
          </a:xfrm>
        </p:spPr>
      </p:pic>
    </p:spTree>
    <p:extLst>
      <p:ext uri="{BB962C8B-B14F-4D97-AF65-F5344CB8AC3E}">
        <p14:creationId xmlns:p14="http://schemas.microsoft.com/office/powerpoint/2010/main" val="21735304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5-02-10 at 9.09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9" b="3149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Expectations</a:t>
            </a:r>
          </a:p>
        </p:txBody>
      </p:sp>
    </p:spTree>
    <p:extLst>
      <p:ext uri="{BB962C8B-B14F-4D97-AF65-F5344CB8AC3E}">
        <p14:creationId xmlns:p14="http://schemas.microsoft.com/office/powerpoint/2010/main" val="23960585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7" name="Picture 3" descr="Screen Shot 2013-08-02 at 9.18.5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244475"/>
            <a:ext cx="4859337" cy="661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959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G_1043.JPG"/>
          <p:cNvPicPr>
            <a:picLocks noGrp="1" noChangeAspect="1"/>
          </p:cNvPicPr>
          <p:nvPr>
            <p:ph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" r="5000"/>
          <a:stretch>
            <a:fillRect/>
          </a:stretch>
        </p:blipFill>
        <p:spPr>
          <a:xfrm>
            <a:off x="838200" y="381000"/>
            <a:ext cx="7391400" cy="6159500"/>
          </a:xfrm>
        </p:spPr>
      </p:pic>
    </p:spTree>
    <p:extLst>
      <p:ext uri="{BB962C8B-B14F-4D97-AF65-F5344CB8AC3E}">
        <p14:creationId xmlns:p14="http://schemas.microsoft.com/office/powerpoint/2010/main" val="27456165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950"/>
            <a:ext cx="8042275" cy="2025650"/>
          </a:xfrm>
        </p:spPr>
        <p:txBody>
          <a:bodyPr/>
          <a:lstStyle/>
          <a:p>
            <a:r>
              <a:rPr lang="en-US" sz="3600" dirty="0"/>
              <a:t>Acknowledgement Systems in PBIS……Its About Feedback and Relationships</a:t>
            </a:r>
          </a:p>
        </p:txBody>
      </p:sp>
      <p:pic>
        <p:nvPicPr>
          <p:cNvPr id="4" name="Picture 3" descr="Screen Shot 2014-04-28 at 9.49.5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514600"/>
            <a:ext cx="6286500" cy="336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0963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Students, especially low-income students, have higher academic outcomes and more positive social-emotional adjustment than their peers who do not have a positive relationship with their teacher (Murray and </a:t>
            </a:r>
            <a:r>
              <a:rPr lang="en-US" dirty="0" err="1"/>
              <a:t>Malmgren</a:t>
            </a:r>
            <a:r>
              <a:rPr lang="en-US" dirty="0"/>
              <a:t>, 2005).</a:t>
            </a:r>
          </a:p>
          <a:p>
            <a:pPr marL="45720" indent="0">
              <a:buNone/>
            </a:pPr>
            <a:endParaRPr lang="en-US" dirty="0"/>
          </a:p>
          <a:p>
            <a:r>
              <a:rPr lang="en-US" dirty="0"/>
              <a:t>For high school students, positive relationships can decrease the risk of drop-out by nearly 50% (</a:t>
            </a:r>
            <a:r>
              <a:rPr lang="en-US" dirty="0" err="1"/>
              <a:t>Dika</a:t>
            </a:r>
            <a:r>
              <a:rPr lang="en-US" dirty="0"/>
              <a:t> and Singh, 2002).</a:t>
            </a:r>
          </a:p>
          <a:p>
            <a:endParaRPr lang="en-US" dirty="0"/>
          </a:p>
          <a:p>
            <a:r>
              <a:rPr lang="en-US" dirty="0"/>
              <a:t>Teacher-student relationships and interactions can impact peer perceptions and acceptance of students (Hughes et al., 1999).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Relationships matter</a:t>
            </a:r>
          </a:p>
        </p:txBody>
      </p:sp>
    </p:spTree>
    <p:extLst>
      <p:ext uri="{BB962C8B-B14F-4D97-AF65-F5344CB8AC3E}">
        <p14:creationId xmlns:p14="http://schemas.microsoft.com/office/powerpoint/2010/main" val="29098628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7" name="Content Placeholder 3" descr="mv.reinforcement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5" b="15055"/>
          <a:stretch>
            <a:fillRect/>
          </a:stretch>
        </p:blipFill>
        <p:spPr/>
      </p:pic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Calibri" charset="0"/>
                <a:ea typeface="ＭＳ Ｐゴシック" charset="0"/>
                <a:cs typeface="ＭＳ Ｐゴシック" charset="0"/>
              </a:rPr>
              <a:t>Students Caught Being Responsible</a:t>
            </a:r>
          </a:p>
        </p:txBody>
      </p:sp>
    </p:spTree>
    <p:extLst>
      <p:ext uri="{BB962C8B-B14F-4D97-AF65-F5344CB8AC3E}">
        <p14:creationId xmlns:p14="http://schemas.microsoft.com/office/powerpoint/2010/main" val="3589849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457200" eaLnBrk="1" hangingPunct="1">
              <a:buFontTx/>
              <a:buNone/>
            </a:pP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In Regards to PBIS:</a:t>
            </a:r>
          </a:p>
          <a:p>
            <a:pPr defTabSz="457200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Do You Know?</a:t>
            </a:r>
          </a:p>
          <a:p>
            <a:pPr defTabSz="457200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Want Do You Want To Know?</a:t>
            </a:r>
          </a:p>
          <a:p>
            <a:pPr defTabSz="457200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You Excited About?</a:t>
            </a:r>
          </a:p>
          <a:p>
            <a:pPr defTabSz="457200"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What Are Your Fears/Reservations?</a:t>
            </a:r>
          </a:p>
          <a:p>
            <a:pPr marL="0" indent="0" defTabSz="457200" eaLnBrk="1" hangingPunct="1">
              <a:buNone/>
            </a:pP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048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Quick Assessment</a:t>
            </a:r>
            <a:br>
              <a:rPr lang="en-US" dirty="0">
                <a:latin typeface="Arial" charset="0"/>
                <a:ea typeface="ＭＳ Ｐゴシック" charset="0"/>
                <a:cs typeface="ＭＳ Ｐゴシック" charset="0"/>
              </a:rPr>
            </a:b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15511336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Shot 2014-07-23 at 8.33.37 A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r="6935"/>
          <a:stretch>
            <a:fillRect/>
          </a:stretch>
        </p:blipFill>
        <p:spPr>
          <a:xfrm>
            <a:off x="861118" y="1600201"/>
            <a:ext cx="7825682" cy="4303824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A Ticket System</a:t>
            </a:r>
          </a:p>
        </p:txBody>
      </p:sp>
    </p:spTree>
    <p:extLst>
      <p:ext uri="{BB962C8B-B14F-4D97-AF65-F5344CB8AC3E}">
        <p14:creationId xmlns:p14="http://schemas.microsoft.com/office/powerpoint/2010/main" val="21575650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559292" y="35382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prstClr val="black"/>
              </a:buClr>
              <a:buSzPct val="25000"/>
              <a:buFont typeface="Arial"/>
              <a:buNone/>
            </a:pPr>
            <a:r>
              <a:rPr lang="en-US" sz="440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5:1 ratio</a:t>
            </a:r>
            <a:r>
              <a:rPr lang="en-US" sz="4400" dirty="0">
                <a:solidFill>
                  <a:srgbClr val="FFFFFF"/>
                </a:solidFill>
                <a:latin typeface="Calibri"/>
                <a:ea typeface="+mn-ea"/>
              </a:rPr>
              <a:t> = High Performance</a:t>
            </a:r>
          </a:p>
        </p:txBody>
      </p:sp>
      <p:sp>
        <p:nvSpPr>
          <p:cNvPr id="133" name="Shape 133"/>
          <p:cNvSpPr txBox="1"/>
          <p:nvPr/>
        </p:nvSpPr>
        <p:spPr>
          <a:xfrm>
            <a:off x="457200" y="1901450"/>
            <a:ext cx="8229600" cy="2797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/>
                </a:solidFill>
                <a:latin typeface="Calibri"/>
              </a:rPr>
              <a:t>The </a:t>
            </a:r>
            <a:r>
              <a:rPr lang="en-US" sz="2000" b="1" dirty="0">
                <a:solidFill>
                  <a:prstClr val="black"/>
                </a:solidFill>
                <a:latin typeface="Calibri"/>
              </a:rPr>
              <a:t>positivity/negativity ratio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 (P/N) has been found to be a critical indicator of Performance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black"/>
              </a:solidFill>
              <a:latin typeface="Calibri"/>
            </a:endParaRPr>
          </a:p>
          <a:p>
            <a:pPr marL="457200" indent="-317500" eaLnBrk="1" fontAlgn="auto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High Performance teams =  5.6 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:</a:t>
            </a: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1</a:t>
            </a:r>
          </a:p>
          <a:p>
            <a:pPr marL="457200" indent="-317500" eaLnBrk="1" fontAlgn="auto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Medium Performance teams = 	1.9 : 1</a:t>
            </a:r>
          </a:p>
          <a:p>
            <a:pPr marL="457200" indent="-317500" eaLnBrk="1" fontAlgn="auto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000000"/>
              </a:buClr>
              <a:buSzPct val="97222"/>
              <a:buFont typeface="Arial"/>
              <a:buChar char="•"/>
            </a:pPr>
            <a:r>
              <a:rPr lang="en-US" sz="2000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Low Performance teams = 	</a:t>
            </a:r>
            <a:r>
              <a:rPr lang="en-US" sz="2000" dirty="0">
                <a:solidFill>
                  <a:prstClr val="black"/>
                </a:solidFill>
                <a:latin typeface="Calibri"/>
              </a:rPr>
              <a:t>.36 : 1</a:t>
            </a:r>
          </a:p>
          <a:p>
            <a:pPr algn="r" eaLnBrk="1" fontAlgn="auto" hangingPunct="1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</a:pPr>
            <a:r>
              <a:rPr lang="en-US" sz="18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Losada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&amp; </a:t>
            </a:r>
            <a:r>
              <a:rPr lang="en-US" sz="1800" b="1" dirty="0" err="1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Heaphy</a:t>
            </a:r>
            <a:r>
              <a:rPr lang="en-US" sz="1800" b="1" dirty="0">
                <a:solidFill>
                  <a:prstClr val="black"/>
                </a:solidFill>
                <a:latin typeface="Arial"/>
                <a:ea typeface="Arial"/>
                <a:cs typeface="Arial"/>
                <a:sym typeface="Arial"/>
              </a:rPr>
              <a:t> 2004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 sz="1800" b="1" dirty="0">
              <a:solidFill>
                <a:prstClr val="black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Shape 134"/>
          <p:cNvSpPr/>
          <p:nvPr/>
        </p:nvSpPr>
        <p:spPr>
          <a:xfrm>
            <a:off x="2167810" y="4855479"/>
            <a:ext cx="4655977" cy="1936967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29509459"/>
      </p:ext>
    </p:extLst>
  </p:cSld>
  <p:clrMapOvr>
    <a:masterClrMapping/>
  </p:clrMapOvr>
  <p:transition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Clear and Consistent Procedures for Dealing With Problem Behaviors </a:t>
            </a:r>
          </a:p>
        </p:txBody>
      </p:sp>
      <p:pic>
        <p:nvPicPr>
          <p:cNvPr id="3" name="Picture 2" descr="Screen Shot 2015-12-09 at 9.15.5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371" y="1621865"/>
            <a:ext cx="4034864" cy="493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991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752600"/>
            <a:ext cx="8042275" cy="4191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/>
              <a:t>Punishment or consequence works as an immediate way to try and get a behavior to stop and to “make the child pay” for what has occurred.</a:t>
            </a:r>
          </a:p>
          <a:p>
            <a:pPr eaLnBrk="1" hangingPunct="1">
              <a:defRPr/>
            </a:pP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Discipline defined means teaching, learning and giving instruction. Discipline offers skills that can change behavior. It can help the developing brain make connections about good choices.</a:t>
            </a:r>
          </a:p>
          <a:p>
            <a:pPr eaLnBrk="1" hangingPunct="1">
              <a:defRPr/>
            </a:pPr>
            <a:r>
              <a:rPr lang="en-US" dirty="0"/>
              <a:t>We want to respond, not react.</a:t>
            </a:r>
          </a:p>
        </p:txBody>
      </p:sp>
      <p:sp>
        <p:nvSpPr>
          <p:cNvPr id="624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News Gothic MT" charset="0"/>
              </a:rPr>
              <a:t>Punishment vs Discipline</a:t>
            </a:r>
          </a:p>
        </p:txBody>
      </p:sp>
    </p:spTree>
    <p:extLst>
      <p:ext uri="{BB962C8B-B14F-4D97-AF65-F5344CB8AC3E}">
        <p14:creationId xmlns:p14="http://schemas.microsoft.com/office/powerpoint/2010/main" val="2644145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pPr algn="ctr">
              <a:buFontTx/>
              <a:buNone/>
            </a:pPr>
            <a:r>
              <a:rPr lang="en-US"/>
              <a:t>How can we decrease the likelihood the behavior will occur?</a:t>
            </a:r>
          </a:p>
          <a:p>
            <a:pPr>
              <a:buFontTx/>
              <a:buNone/>
            </a:pPr>
            <a:endParaRPr lang="en-US"/>
          </a:p>
        </p:txBody>
      </p:sp>
      <p:sp>
        <p:nvSpPr>
          <p:cNvPr id="138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Prevention</a:t>
            </a:r>
          </a:p>
        </p:txBody>
      </p:sp>
      <p:pic>
        <p:nvPicPr>
          <p:cNvPr id="138244" name="Picture 3" descr="Screen shot 2011-12-04 at 7.51.04 A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73300" y="2505075"/>
            <a:ext cx="5478463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7075573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7863" y="1290638"/>
          <a:ext cx="8008938" cy="5489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044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044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469">
                <a:tc>
                  <a:txBody>
                    <a:bodyPr/>
                    <a:lstStyle/>
                    <a:p>
                      <a:r>
                        <a:rPr lang="en-US" sz="1800" dirty="0"/>
                        <a:t>Staff Managed - Minor</a:t>
                      </a:r>
                    </a:p>
                  </a:txBody>
                  <a:tcPr marL="91445" marR="91445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Office Managed - Major</a:t>
                      </a:r>
                    </a:p>
                  </a:txBody>
                  <a:tcPr marL="91445" marR="91445" marT="45728" marB="45728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19106">
                <a:tc>
                  <a:txBody>
                    <a:bodyPr/>
                    <a:lstStyle/>
                    <a:p>
                      <a:r>
                        <a:rPr lang="en-US" sz="1800" dirty="0"/>
                        <a:t>Arguing</a:t>
                      </a:r>
                    </a:p>
                    <a:p>
                      <a:r>
                        <a:rPr lang="en-US" sz="1800" dirty="0"/>
                        <a:t>Cell Phones</a:t>
                      </a:r>
                    </a:p>
                    <a:p>
                      <a:r>
                        <a:rPr lang="en-US" sz="1800" dirty="0"/>
                        <a:t>Cheating/Lying</a:t>
                      </a:r>
                    </a:p>
                    <a:p>
                      <a:r>
                        <a:rPr lang="en-US" sz="1800" dirty="0"/>
                        <a:t>Computer Use – Inappropriate</a:t>
                      </a:r>
                    </a:p>
                    <a:p>
                      <a:r>
                        <a:rPr lang="en-US" sz="1800" dirty="0"/>
                        <a:t>Electronic Toys</a:t>
                      </a:r>
                    </a:p>
                    <a:p>
                      <a:r>
                        <a:rPr lang="en-US" sz="1800" dirty="0"/>
                        <a:t>Inappropriate Dress</a:t>
                      </a:r>
                    </a:p>
                    <a:p>
                      <a:r>
                        <a:rPr lang="en-US" sz="1800" dirty="0"/>
                        <a:t>Inappropriate Language</a:t>
                      </a:r>
                    </a:p>
                    <a:p>
                      <a:r>
                        <a:rPr lang="en-US" sz="1800" dirty="0"/>
                        <a:t>Making</a:t>
                      </a:r>
                      <a:r>
                        <a:rPr lang="en-US" sz="1800" baseline="0" dirty="0"/>
                        <a:t> Noises</a:t>
                      </a:r>
                    </a:p>
                    <a:p>
                      <a:r>
                        <a:rPr lang="en-US" sz="1800" baseline="0" dirty="0"/>
                        <a:t>Minor Vandalism</a:t>
                      </a:r>
                    </a:p>
                    <a:p>
                      <a:r>
                        <a:rPr lang="en-US" sz="1800" baseline="0"/>
                        <a:t>Name </a:t>
                      </a:r>
                      <a:r>
                        <a:rPr lang="en-US" sz="1800" baseline="0" dirty="0"/>
                        <a:t>Calling</a:t>
                      </a:r>
                    </a:p>
                    <a:p>
                      <a:r>
                        <a:rPr lang="en-US" sz="1800" baseline="0" dirty="0"/>
                        <a:t>Non-participation</a:t>
                      </a:r>
                    </a:p>
                    <a:p>
                      <a:r>
                        <a:rPr lang="en-US" sz="1800" dirty="0"/>
                        <a:t>Not Listening</a:t>
                      </a:r>
                    </a:p>
                    <a:p>
                      <a:r>
                        <a:rPr lang="en-US" sz="1800" dirty="0"/>
                        <a:t>Not</a:t>
                      </a:r>
                      <a:r>
                        <a:rPr lang="en-US" sz="1800" baseline="0" dirty="0"/>
                        <a:t> Sitting in Seat</a:t>
                      </a:r>
                    </a:p>
                    <a:p>
                      <a:r>
                        <a:rPr lang="en-US" sz="1800" baseline="0" dirty="0"/>
                        <a:t>Off Task</a:t>
                      </a:r>
                    </a:p>
                    <a:p>
                      <a:r>
                        <a:rPr lang="en-US" sz="1800" baseline="0" dirty="0"/>
                        <a:t>Poking</a:t>
                      </a:r>
                    </a:p>
                    <a:p>
                      <a:r>
                        <a:rPr lang="en-US" sz="1800" baseline="0" dirty="0"/>
                        <a:t>Splitting</a:t>
                      </a:r>
                    </a:p>
                    <a:p>
                      <a:r>
                        <a:rPr lang="en-US" sz="1800" baseline="0" dirty="0"/>
                        <a:t>Talking Out</a:t>
                      </a:r>
                    </a:p>
                    <a:p>
                      <a:r>
                        <a:rPr lang="en-US" sz="1800" baseline="0" dirty="0"/>
                        <a:t>Tardy</a:t>
                      </a:r>
                    </a:p>
                  </a:txBody>
                  <a:tcPr marL="91445" marR="91445" marT="45728" marB="45728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Accessing Off Limits</a:t>
                      </a:r>
                      <a:r>
                        <a:rPr lang="en-US" sz="1800" baseline="0" dirty="0"/>
                        <a:t> Areas</a:t>
                      </a:r>
                    </a:p>
                    <a:p>
                      <a:r>
                        <a:rPr lang="en-US" sz="1800" baseline="0" dirty="0"/>
                        <a:t>Aggressive Language/Threats</a:t>
                      </a:r>
                    </a:p>
                    <a:p>
                      <a:r>
                        <a:rPr lang="en-US" sz="1800" baseline="0" dirty="0"/>
                        <a:t>Blatant Insubordination</a:t>
                      </a:r>
                    </a:p>
                    <a:p>
                      <a:r>
                        <a:rPr lang="en-US" sz="1800" baseline="0" dirty="0"/>
                        <a:t>Danger to Self and Others</a:t>
                      </a:r>
                    </a:p>
                    <a:p>
                      <a:r>
                        <a:rPr lang="en-US" sz="1800" baseline="0" dirty="0"/>
                        <a:t>Discrimination</a:t>
                      </a:r>
                    </a:p>
                    <a:p>
                      <a:r>
                        <a:rPr lang="en-US" sz="1800" baseline="0" dirty="0"/>
                        <a:t>Explicit Language</a:t>
                      </a:r>
                    </a:p>
                    <a:p>
                      <a:r>
                        <a:rPr lang="en-US" sz="1800" baseline="0" dirty="0"/>
                        <a:t>Extortion/Robbery</a:t>
                      </a:r>
                    </a:p>
                    <a:p>
                      <a:r>
                        <a:rPr lang="en-US" sz="1800" baseline="0" dirty="0"/>
                        <a:t>Fighting</a:t>
                      </a:r>
                    </a:p>
                    <a:p>
                      <a:r>
                        <a:rPr lang="en-US" sz="1800" baseline="0" dirty="0"/>
                        <a:t>Harassment/Intimidation/Bullying</a:t>
                      </a:r>
                    </a:p>
                    <a:p>
                      <a:r>
                        <a:rPr lang="en-US" sz="1800" baseline="0" dirty="0"/>
                        <a:t>Illegal Substances</a:t>
                      </a:r>
                    </a:p>
                    <a:p>
                      <a:r>
                        <a:rPr lang="en-US" sz="1800" baseline="0" dirty="0"/>
                        <a:t>Leaving School Grounds</a:t>
                      </a:r>
                    </a:p>
                    <a:p>
                      <a:r>
                        <a:rPr lang="en-US" sz="1800" baseline="0" dirty="0"/>
                        <a:t>Lewd Behavior</a:t>
                      </a:r>
                    </a:p>
                    <a:p>
                      <a:r>
                        <a:rPr lang="en-US" sz="1800" baseline="0" dirty="0"/>
                        <a:t>Major Vandalism</a:t>
                      </a:r>
                    </a:p>
                    <a:p>
                      <a:r>
                        <a:rPr lang="en-US" sz="1800" baseline="0" dirty="0"/>
                        <a:t>Significant Disruptive Behavior</a:t>
                      </a:r>
                    </a:p>
                    <a:p>
                      <a:r>
                        <a:rPr lang="en-US" sz="1800" baseline="0" dirty="0"/>
                        <a:t>Repetitive Minor Infractions</a:t>
                      </a:r>
                    </a:p>
                    <a:p>
                      <a:r>
                        <a:rPr lang="en-US" sz="1800" baseline="0" dirty="0"/>
                        <a:t>Truancy</a:t>
                      </a:r>
                    </a:p>
                    <a:p>
                      <a:r>
                        <a:rPr lang="en-US" sz="1800" baseline="0" dirty="0"/>
                        <a:t>Uncontrollable Screaming/Yelling</a:t>
                      </a:r>
                    </a:p>
                    <a:p>
                      <a:r>
                        <a:rPr lang="en-US" sz="1800" baseline="0" dirty="0"/>
                        <a:t>Weapons</a:t>
                      </a:r>
                    </a:p>
                  </a:txBody>
                  <a:tcPr marL="91445" marR="91445" marT="45728" marB="4572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450" y="250825"/>
            <a:ext cx="8261350" cy="1039813"/>
          </a:xfrm>
        </p:spPr>
        <p:txBody>
          <a:bodyPr/>
          <a:lstStyle/>
          <a:p>
            <a:pPr>
              <a:defRPr/>
            </a:pPr>
            <a:r>
              <a:rPr lang="en-US" dirty="0"/>
              <a:t>Level out behaviors</a:t>
            </a:r>
          </a:p>
        </p:txBody>
      </p:sp>
    </p:spTree>
    <p:extLst>
      <p:ext uri="{BB962C8B-B14F-4D97-AF65-F5344CB8AC3E}">
        <p14:creationId xmlns:p14="http://schemas.microsoft.com/office/powerpoint/2010/main" val="9311112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3754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56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339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r>
                        <a:rPr lang="en-US" sz="1800" dirty="0"/>
                        <a:t>Minor Level</a:t>
                      </a:r>
                      <a:r>
                        <a:rPr lang="en-US" sz="1800" baseline="0" dirty="0"/>
                        <a:t> </a:t>
                      </a:r>
                      <a:r>
                        <a:rPr lang="en-US" sz="1800" dirty="0"/>
                        <a:t>Behaviors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Definition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4477">
                <a:tc>
                  <a:txBody>
                    <a:bodyPr/>
                    <a:lstStyle/>
                    <a:p>
                      <a:r>
                        <a:rPr lang="en-US" sz="1800" dirty="0"/>
                        <a:t>Inappropriate Language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Student</a:t>
                      </a:r>
                      <a:r>
                        <a:rPr lang="en-US" sz="1800" baseline="0" dirty="0"/>
                        <a:t> curses or uses foul language but it is not extreme or directed towards anyone.</a:t>
                      </a:r>
                    </a:p>
                    <a:p>
                      <a:r>
                        <a:rPr lang="en-US" sz="1800" baseline="0" dirty="0"/>
                        <a:t>Examples Include: This Sucks, Oh Shit, Hell No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en-US" sz="1800" dirty="0"/>
                        <a:t>Cell Phones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Student has phone out and is using it at off-limits time and without permission.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821">
                <a:tc>
                  <a:txBody>
                    <a:bodyPr/>
                    <a:lstStyle/>
                    <a:p>
                      <a:r>
                        <a:rPr lang="en-US" sz="1800" dirty="0"/>
                        <a:t>Minor Vandalism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baseline="0" dirty="0"/>
                        <a:t>Minor level damage that can easily be cleaned or fixed. </a:t>
                      </a:r>
                    </a:p>
                    <a:p>
                      <a:r>
                        <a:rPr lang="en-US" sz="1800" baseline="0" dirty="0"/>
                        <a:t>Examples Include: </a:t>
                      </a:r>
                      <a:r>
                        <a:rPr lang="en-US" sz="1800" dirty="0"/>
                        <a:t>Drawing on desk, Marking/Writing</a:t>
                      </a:r>
                      <a:r>
                        <a:rPr lang="en-US" sz="1800" baseline="0" dirty="0"/>
                        <a:t> on another students’ work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134">
                <a:tc>
                  <a:txBody>
                    <a:bodyPr/>
                    <a:lstStyle/>
                    <a:p>
                      <a:r>
                        <a:rPr lang="en-US" sz="1800" dirty="0"/>
                        <a:t>Tardy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Student</a:t>
                      </a:r>
                      <a:r>
                        <a:rPr lang="en-US" sz="1800" baseline="0" dirty="0"/>
                        <a:t> arrives after the last bell has rung, but within the first 5 minutes.</a:t>
                      </a:r>
                      <a:endParaRPr lang="en-US" sz="1800" dirty="0"/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Define Behaviors - Example</a:t>
            </a:r>
          </a:p>
        </p:txBody>
      </p:sp>
    </p:spTree>
    <p:extLst>
      <p:ext uri="{BB962C8B-B14F-4D97-AF65-F5344CB8AC3E}">
        <p14:creationId xmlns:p14="http://schemas.microsoft.com/office/powerpoint/2010/main" val="6666269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8481" name="Object 2"/>
          <p:cNvGraphicFramePr>
            <a:graphicFrameLocks noChangeAspect="1"/>
          </p:cNvGraphicFramePr>
          <p:nvPr/>
        </p:nvGraphicFramePr>
        <p:xfrm>
          <a:off x="0" y="341313"/>
          <a:ext cx="9415463" cy="623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Document" r:id="rId4" imgW="7035541" imgH="4660728" progId="Word.Document.12">
                  <p:embed/>
                </p:oleObj>
              </mc:Choice>
              <mc:Fallback>
                <p:oleObj name="Document" r:id="rId4" imgW="7035541" imgH="4660728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41313"/>
                        <a:ext cx="9415463" cy="623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1890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IMG_1046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41" b="30341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Data, Monitoring and Early Intervention</a:t>
            </a:r>
          </a:p>
        </p:txBody>
      </p:sp>
    </p:spTree>
    <p:extLst>
      <p:ext uri="{BB962C8B-B14F-4D97-AF65-F5344CB8AC3E}">
        <p14:creationId xmlns:p14="http://schemas.microsoft.com/office/powerpoint/2010/main" val="359881069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Shot 2013-10-01 at 10.23.3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0" b="11990"/>
          <a:stretch>
            <a:fillRect/>
          </a:stretch>
        </p:blipFill>
        <p:spPr/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Data-Based Decision Making</a:t>
            </a:r>
          </a:p>
        </p:txBody>
      </p:sp>
    </p:spTree>
    <p:extLst>
      <p:ext uri="{BB962C8B-B14F-4D97-AF65-F5344CB8AC3E}">
        <p14:creationId xmlns:p14="http://schemas.microsoft.com/office/powerpoint/2010/main" val="1920388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defTabSz="457200" eaLnBrk="1" hangingPunct="1">
              <a:lnSpc>
                <a:spcPct val="90000"/>
              </a:lnSpc>
            </a:pP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School-wide PBS is</a:t>
            </a: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: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>
                <a:latin typeface="Arial" charset="0"/>
                <a:ea typeface="ＭＳ Ｐゴシック" charset="0"/>
              </a:rPr>
              <a:t>A systems approach, establishing the </a:t>
            </a:r>
            <a:r>
              <a:rPr lang="en-US" b="1">
                <a:solidFill>
                  <a:schemeClr val="folHlink"/>
                </a:solidFill>
                <a:latin typeface="Arial" charset="0"/>
                <a:ea typeface="ＭＳ Ｐゴシック" charset="0"/>
              </a:rPr>
              <a:t>social culture</a:t>
            </a:r>
            <a:r>
              <a:rPr lang="en-US">
                <a:latin typeface="Arial" charset="0"/>
                <a:ea typeface="ＭＳ Ｐゴシック" charset="0"/>
              </a:rPr>
              <a:t> and behavioral supports needed for schools to be effective learning environments for all students.</a:t>
            </a:r>
            <a:endParaRPr lang="en-US" sz="2400">
              <a:latin typeface="Arial" charset="0"/>
              <a:ea typeface="ＭＳ Ｐゴシック" charset="0"/>
            </a:endParaRPr>
          </a:p>
          <a:p>
            <a:pPr defTabSz="457200" eaLnBrk="1" hangingPunct="1">
              <a:lnSpc>
                <a:spcPct val="90000"/>
              </a:lnSpc>
            </a:pPr>
            <a:r>
              <a:rPr lang="en-US" sz="2800" u="sng">
                <a:latin typeface="Arial" charset="0"/>
                <a:ea typeface="ＭＳ Ｐゴシック" charset="0"/>
                <a:cs typeface="ＭＳ Ｐゴシック" charset="0"/>
              </a:rPr>
              <a:t>Evidence-based features of SW-PBS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Prevention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Define and teach positive social expectations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Acknowledge positive behavior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Arrange consistent consequences for problem behavior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Collection and use of data for decision-making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Continuum of intensive, individual interventions. </a:t>
            </a:r>
          </a:p>
          <a:p>
            <a:pPr lvl="1" defTabSz="457200" eaLnBrk="1" hangingPunct="1">
              <a:lnSpc>
                <a:spcPct val="90000"/>
              </a:lnSpc>
            </a:pPr>
            <a:r>
              <a:rPr lang="en-US" sz="2400">
                <a:latin typeface="Arial" charset="0"/>
                <a:ea typeface="ＭＳ Ｐゴシック" charset="0"/>
              </a:rPr>
              <a:t>Administrative leadership – Team-based implementation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dirty="0">
                <a:latin typeface="Arial" charset="0"/>
                <a:ea typeface="ＭＳ Ｐゴシック" charset="0"/>
                <a:cs typeface="ＭＳ Ｐゴシック" charset="0"/>
              </a:rPr>
              <a:t>What is School-wide PBS?</a:t>
            </a:r>
          </a:p>
        </p:txBody>
      </p:sp>
      <p:pic>
        <p:nvPicPr>
          <p:cNvPr id="4100" name="Picture 5" descr="PBIS LOGO-LA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334000"/>
            <a:ext cx="1084263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85570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Line 2"/>
          <p:cNvSpPr>
            <a:spLocks noChangeShapeType="1"/>
          </p:cNvSpPr>
          <p:nvPr/>
        </p:nvSpPr>
        <p:spPr bwMode="auto">
          <a:xfrm flipV="1">
            <a:off x="514350" y="-381000"/>
            <a:ext cx="8629650" cy="377825"/>
          </a:xfrm>
          <a:prstGeom prst="line">
            <a:avLst/>
          </a:prstGeom>
          <a:noFill/>
          <a:ln w="9525">
            <a:solidFill>
              <a:srgbClr val="2DA2BF">
                <a:alpha val="50195"/>
              </a:srgbClr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5364" name="Rectangle 6"/>
          <p:cNvSpPr>
            <a:spLocks noGrp="1" noChangeArrowheads="1"/>
          </p:cNvSpPr>
          <p:nvPr>
            <p:ph idx="1"/>
          </p:nvPr>
        </p:nvSpPr>
        <p:spPr>
          <a:xfrm>
            <a:off x="1447800" y="1600200"/>
            <a:ext cx="7239000" cy="4525963"/>
          </a:xfrm>
        </p:spPr>
        <p:txBody>
          <a:bodyPr lIns="38100" tIns="38100" rIns="38100" bIns="38100"/>
          <a:lstStyle/>
          <a:p>
            <a:pPr marL="304800" indent="-304800" eaLnBrk="1" hangingPunct="1">
              <a:spcBef>
                <a:spcPct val="0"/>
              </a:spcBef>
              <a:buSzPct val="69000"/>
            </a:pPr>
            <a:r>
              <a:rPr lang="en-US" dirty="0"/>
              <a:t>Reduction in Office Referrals</a:t>
            </a:r>
          </a:p>
          <a:p>
            <a:pPr marL="304800" indent="-304800" eaLnBrk="1" hangingPunct="1">
              <a:spcBef>
                <a:spcPts val="800"/>
              </a:spcBef>
              <a:buSzPct val="69000"/>
            </a:pPr>
            <a:r>
              <a:rPr lang="en-US" dirty="0"/>
              <a:t>Reduction in Suspension</a:t>
            </a:r>
          </a:p>
          <a:p>
            <a:pPr marL="304800" indent="-304800" eaLnBrk="1" hangingPunct="1">
              <a:spcBef>
                <a:spcPts val="800"/>
              </a:spcBef>
              <a:buSzPct val="69000"/>
            </a:pPr>
            <a:r>
              <a:rPr lang="en-US" dirty="0"/>
              <a:t>Reduction in Drop Outs</a:t>
            </a:r>
          </a:p>
          <a:p>
            <a:pPr marL="304800" indent="-304800" eaLnBrk="1" hangingPunct="1">
              <a:spcBef>
                <a:spcPts val="800"/>
              </a:spcBef>
              <a:buSzPct val="69000"/>
            </a:pPr>
            <a:r>
              <a:rPr lang="en-US" dirty="0"/>
              <a:t>Increase in Academic Gains</a:t>
            </a:r>
          </a:p>
          <a:p>
            <a:pPr marL="304800" indent="-304800" eaLnBrk="1" hangingPunct="1">
              <a:spcBef>
                <a:spcPts val="800"/>
              </a:spcBef>
              <a:buSzPct val="69000"/>
            </a:pPr>
            <a:r>
              <a:rPr lang="en-US" dirty="0"/>
              <a:t>Increase in Staff Satisfaction</a:t>
            </a:r>
          </a:p>
          <a:p>
            <a:pPr marL="304800" indent="-304800" eaLnBrk="1" hangingPunct="1">
              <a:spcBef>
                <a:spcPts val="800"/>
              </a:spcBef>
              <a:buSzPct val="69000"/>
            </a:pPr>
            <a:r>
              <a:rPr lang="en-US" dirty="0"/>
              <a:t>Increase in Student Satisfaction</a:t>
            </a:r>
          </a:p>
          <a:p>
            <a:pPr marL="304800" indent="-304800" eaLnBrk="1" hangingPunct="1">
              <a:spcBef>
                <a:spcPts val="800"/>
              </a:spcBef>
              <a:buSzPct val="69000"/>
              <a:buNone/>
            </a:pPr>
            <a:r>
              <a:rPr lang="en-US" dirty="0">
                <a:solidFill>
                  <a:srgbClr val="FF0000"/>
                </a:solidFill>
              </a:rPr>
              <a:t>* Return on Investment is High</a:t>
            </a:r>
          </a:p>
        </p:txBody>
      </p:sp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 lIns="38100" tIns="38100" rIns="38100" bIns="38100"/>
          <a:lstStyle/>
          <a:p>
            <a:pPr marL="0" indent="0" eaLnBrk="1" hangingPunct="1"/>
            <a:r>
              <a:rPr lang="en-US" b="1" dirty="0"/>
              <a:t>Results</a:t>
            </a:r>
            <a:r>
              <a:rPr lang="en-US" dirty="0"/>
              <a:t> from SWPBS</a:t>
            </a:r>
          </a:p>
        </p:txBody>
      </p:sp>
    </p:spTree>
    <p:extLst>
      <p:ext uri="{BB962C8B-B14F-4D97-AF65-F5344CB8AC3E}">
        <p14:creationId xmlns:p14="http://schemas.microsoft.com/office/powerpoint/2010/main" val="40071657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This is SYSTEMS Change</a:t>
            </a:r>
          </a:p>
          <a:p>
            <a:r>
              <a:rPr lang="en-US" sz="2800" dirty="0"/>
              <a:t>Adult behavior change is step #1</a:t>
            </a:r>
          </a:p>
          <a:p>
            <a:r>
              <a:rPr lang="en-US" sz="2800" dirty="0"/>
              <a:t>It can take 5 or more years to put all three tiers in place.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Big Messages</a:t>
            </a:r>
          </a:p>
        </p:txBody>
      </p:sp>
    </p:spTree>
    <p:extLst>
      <p:ext uri="{BB962C8B-B14F-4D97-AF65-F5344CB8AC3E}">
        <p14:creationId xmlns:p14="http://schemas.microsoft.com/office/powerpoint/2010/main" val="31026931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1" name="Picture 5" descr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475" r="-5475"/>
          <a:stretch>
            <a:fillRect/>
          </a:stretch>
        </p:blipFill>
        <p:spPr>
          <a:xfrm>
            <a:off x="2469356" y="1600200"/>
            <a:ext cx="3840163" cy="4343400"/>
          </a:xfrm>
        </p:spPr>
      </p:pic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549275" y="107950"/>
            <a:ext cx="8042275" cy="13366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charset="0"/>
                <a:ea typeface="+mj-ea"/>
                <a:cs typeface="+mj-cs"/>
              </a:rPr>
              <a:t>Establishing the PBIS Leadership Team</a:t>
            </a:r>
          </a:p>
        </p:txBody>
      </p:sp>
    </p:spTree>
    <p:extLst>
      <p:ext uri="{BB962C8B-B14F-4D97-AF65-F5344CB8AC3E}">
        <p14:creationId xmlns:p14="http://schemas.microsoft.com/office/powerpoint/2010/main" val="337535215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5500"/>
            <a:ext cx="8229600" cy="4030663"/>
          </a:xfrm>
        </p:spPr>
        <p:txBody>
          <a:bodyPr>
            <a:normAutofit/>
          </a:bodyPr>
          <a:lstStyle/>
          <a:p>
            <a:r>
              <a:rPr lang="en-US" sz="2800" dirty="0"/>
              <a:t>After hearing this information, what questions about PBIS do you still have?</a:t>
            </a:r>
          </a:p>
          <a:p>
            <a:pPr marL="45720" indent="0">
              <a:buNone/>
            </a:pP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392237"/>
          </a:xfrm>
        </p:spPr>
        <p:txBody>
          <a:bodyPr/>
          <a:lstStyle/>
          <a:p>
            <a:r>
              <a:rPr lang="en-US" dirty="0"/>
              <a:t>Final Q &amp; A</a:t>
            </a:r>
          </a:p>
        </p:txBody>
      </p:sp>
    </p:spTree>
    <p:extLst>
      <p:ext uri="{BB962C8B-B14F-4D97-AF65-F5344CB8AC3E}">
        <p14:creationId xmlns:p14="http://schemas.microsoft.com/office/powerpoint/2010/main" val="13283715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8" y="180975"/>
            <a:ext cx="8775700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545259" y="631404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/>
        </p:nvGraphicFramePr>
        <p:xfrm>
          <a:off x="1752600" y="685800"/>
          <a:ext cx="6096000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4" name="Diagram 3"/>
          <p:cNvGraphicFramePr/>
          <p:nvPr/>
        </p:nvGraphicFramePr>
        <p:xfrm>
          <a:off x="-381000" y="304800"/>
          <a:ext cx="5181600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1508" name="TextBox 13"/>
          <p:cNvSpPr txBox="1">
            <a:spLocks noChangeArrowheads="1"/>
          </p:cNvSpPr>
          <p:nvPr/>
        </p:nvSpPr>
        <p:spPr bwMode="auto">
          <a:xfrm>
            <a:off x="6326188" y="1591604"/>
            <a:ext cx="2778874" cy="1754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600" dirty="0">
                <a:solidFill>
                  <a:srgbClr val="0000FF"/>
                </a:solidFill>
                <a:ea typeface="Arial" charset="0"/>
                <a:cs typeface="Arial" charset="0"/>
              </a:rPr>
              <a:t>Continuum of Support for ALL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8458200" y="-1066800"/>
            <a:ext cx="685800" cy="5334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0" name="Straight Connector 19"/>
          <p:cNvCxnSpPr>
            <a:cxnSpLocks noChangeShapeType="1"/>
          </p:cNvCxnSpPr>
          <p:nvPr/>
        </p:nvCxnSpPr>
        <p:spPr bwMode="auto">
          <a:xfrm rot="16200000" flipH="1">
            <a:off x="2667000" y="4876800"/>
            <a:ext cx="1371600" cy="3048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 rot="5400000" flipH="1" flipV="1">
            <a:off x="2400300" y="4152900"/>
            <a:ext cx="26670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" name="Straight Connector 25"/>
          <p:cNvCxnSpPr>
            <a:cxnSpLocks noChangeShapeType="1"/>
          </p:cNvCxnSpPr>
          <p:nvPr/>
        </p:nvCxnSpPr>
        <p:spPr bwMode="auto">
          <a:xfrm rot="16200000" flipH="1">
            <a:off x="3695700" y="3314700"/>
            <a:ext cx="914400" cy="381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Straight Connector 27"/>
          <p:cNvCxnSpPr>
            <a:cxnSpLocks noChangeShapeType="1"/>
          </p:cNvCxnSpPr>
          <p:nvPr/>
        </p:nvCxnSpPr>
        <p:spPr bwMode="auto">
          <a:xfrm rot="5400000" flipH="1" flipV="1">
            <a:off x="3238500" y="2705100"/>
            <a:ext cx="23622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Straight Connector 29"/>
          <p:cNvCxnSpPr>
            <a:cxnSpLocks noChangeShapeType="1"/>
          </p:cNvCxnSpPr>
          <p:nvPr/>
        </p:nvCxnSpPr>
        <p:spPr bwMode="auto">
          <a:xfrm rot="5400000" flipH="1" flipV="1">
            <a:off x="4533900" y="1181100"/>
            <a:ext cx="5334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Straight Connector 31"/>
          <p:cNvCxnSpPr>
            <a:cxnSpLocks noChangeShapeType="1"/>
          </p:cNvCxnSpPr>
          <p:nvPr/>
        </p:nvCxnSpPr>
        <p:spPr bwMode="auto">
          <a:xfrm rot="5400000">
            <a:off x="4305301" y="4381500"/>
            <a:ext cx="2362200" cy="3175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 rot="5400000" flipH="1" flipV="1">
            <a:off x="4800600" y="4419600"/>
            <a:ext cx="1828800" cy="457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Straight Connector 35"/>
          <p:cNvCxnSpPr>
            <a:cxnSpLocks noChangeShapeType="1"/>
          </p:cNvCxnSpPr>
          <p:nvPr/>
        </p:nvCxnSpPr>
        <p:spPr bwMode="auto">
          <a:xfrm rot="16200000" flipH="1">
            <a:off x="4991100" y="4686300"/>
            <a:ext cx="2438400" cy="533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Straight Connector 39"/>
          <p:cNvCxnSpPr>
            <a:cxnSpLocks noChangeShapeType="1"/>
          </p:cNvCxnSpPr>
          <p:nvPr/>
        </p:nvCxnSpPr>
        <p:spPr bwMode="auto">
          <a:xfrm rot="16200000" flipH="1">
            <a:off x="4076700" y="2400300"/>
            <a:ext cx="2209800" cy="152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Straight Connector 45"/>
          <p:cNvCxnSpPr>
            <a:cxnSpLocks noChangeShapeType="1"/>
          </p:cNvCxnSpPr>
          <p:nvPr/>
        </p:nvCxnSpPr>
        <p:spPr bwMode="auto">
          <a:xfrm flipV="1">
            <a:off x="4495800" y="1524000"/>
            <a:ext cx="228600" cy="762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Straight Connector 47"/>
          <p:cNvCxnSpPr>
            <a:cxnSpLocks noChangeShapeType="1"/>
          </p:cNvCxnSpPr>
          <p:nvPr/>
        </p:nvCxnSpPr>
        <p:spPr bwMode="auto">
          <a:xfrm rot="5400000" flipH="1" flipV="1">
            <a:off x="5181600" y="32766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Straight Connector 49"/>
          <p:cNvCxnSpPr>
            <a:cxnSpLocks noChangeShapeType="1"/>
          </p:cNvCxnSpPr>
          <p:nvPr/>
        </p:nvCxnSpPr>
        <p:spPr bwMode="auto">
          <a:xfrm rot="16200000" flipV="1">
            <a:off x="4800600" y="1066800"/>
            <a:ext cx="381000" cy="2286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/>
          </a:ln>
        </p:spPr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3808413" y="1524000"/>
            <a:ext cx="11414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Science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2819400" y="5562600"/>
            <a:ext cx="16287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Soc Studies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3657600" y="3657600"/>
            <a:ext cx="1209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Reading</a:t>
            </a: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452938" y="685800"/>
            <a:ext cx="838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Math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53000" y="4572000"/>
            <a:ext cx="13731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Soc skills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791200" y="5791200"/>
            <a:ext cx="1481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Basketball</a:t>
            </a:r>
          </a:p>
        </p:txBody>
      </p:sp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4876800" y="2971800"/>
            <a:ext cx="11588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>
                <a:solidFill>
                  <a:srgbClr val="000000"/>
                </a:solidFill>
                <a:latin typeface="Times New Roman" charset="0"/>
                <a:ea typeface="Arial" charset="0"/>
                <a:cs typeface="Arial" charset="0"/>
              </a:rPr>
              <a:t>Spanish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62401" y="6324600"/>
            <a:ext cx="19811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RACHEL</a:t>
            </a:r>
          </a:p>
        </p:txBody>
      </p:sp>
    </p:spTree>
    <p:extLst>
      <p:ext uri="{BB962C8B-B14F-4D97-AF65-F5344CB8AC3E}">
        <p14:creationId xmlns:p14="http://schemas.microsoft.com/office/powerpoint/2010/main" val="26425784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  <p:bldP spid="27" grpId="0"/>
      <p:bldP spid="29" grpId="0"/>
      <p:bldP spid="31" grpId="0"/>
      <p:bldP spid="3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Box 1"/>
          <p:cNvSpPr txBox="1">
            <a:spLocks noChangeArrowheads="1"/>
          </p:cNvSpPr>
          <p:nvPr/>
        </p:nvSpPr>
        <p:spPr bwMode="auto">
          <a:xfrm>
            <a:off x="228600" y="482600"/>
            <a:ext cx="8686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4572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FFFFFF"/>
                </a:solidFill>
              </a:rPr>
              <a:t>Why Implement PBIS?</a:t>
            </a:r>
          </a:p>
        </p:txBody>
      </p:sp>
      <p:sp>
        <p:nvSpPr>
          <p:cNvPr id="13315" name="Rectangle 2"/>
          <p:cNvSpPr>
            <a:spLocks noChangeArrowheads="1"/>
          </p:cNvSpPr>
          <p:nvPr/>
        </p:nvSpPr>
        <p:spPr bwMode="auto">
          <a:xfrm>
            <a:off x="381000" y="1790088"/>
            <a:ext cx="822960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457200" eaLnBrk="1" hangingPunct="1">
              <a:buClr>
                <a:schemeClr val="tx1"/>
              </a:buClr>
            </a:pPr>
            <a:r>
              <a:rPr lang="en-US" sz="2400" u="sng" dirty="0"/>
              <a:t>Create a positive school culture: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</a:rPr>
              <a:t>School environment is </a:t>
            </a:r>
            <a:r>
              <a:rPr lang="en-US" sz="2400" b="1" u="sng" dirty="0">
                <a:solidFill>
                  <a:srgbClr val="C00000"/>
                </a:solidFill>
              </a:rPr>
              <a:t>predictable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dirty="0"/>
              <a:t>	1. common language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dirty="0"/>
              <a:t>	2. common vision (understanding of expectations)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dirty="0"/>
              <a:t>	3. common experience (everyone knows)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</a:rPr>
              <a:t>School environment is </a:t>
            </a:r>
            <a:r>
              <a:rPr lang="en-US" sz="2400" b="1" u="sng" dirty="0">
                <a:solidFill>
                  <a:srgbClr val="C00000"/>
                </a:solidFill>
              </a:rPr>
              <a:t>positive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dirty="0">
                <a:solidFill>
                  <a:schemeClr val="hlink"/>
                </a:solidFill>
              </a:rPr>
              <a:t>	</a:t>
            </a:r>
            <a:r>
              <a:rPr lang="en-US" sz="2400" dirty="0"/>
              <a:t>regular recognition for positive behavior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</a:rPr>
              <a:t>School environment is </a:t>
            </a:r>
            <a:r>
              <a:rPr lang="en-US" sz="2400" b="1" u="sng" dirty="0">
                <a:solidFill>
                  <a:srgbClr val="C00000"/>
                </a:solidFill>
              </a:rPr>
              <a:t>safe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dirty="0">
                <a:solidFill>
                  <a:schemeClr val="hlink"/>
                </a:solidFill>
              </a:rPr>
              <a:t>	</a:t>
            </a:r>
            <a:r>
              <a:rPr lang="en-US" sz="2400" dirty="0"/>
              <a:t>violent and disruptive behavior is prevented</a:t>
            </a:r>
            <a:endParaRPr lang="en-US" sz="2400" dirty="0">
              <a:solidFill>
                <a:schemeClr val="hlink"/>
              </a:solidFill>
            </a:endParaRPr>
          </a:p>
          <a:p>
            <a:pPr defTabSz="457200" eaLnBrk="1" hangingPunct="1">
              <a:buClr>
                <a:schemeClr val="tx1"/>
              </a:buClr>
            </a:pPr>
            <a:r>
              <a:rPr lang="en-US" sz="2400" b="1" dirty="0">
                <a:solidFill>
                  <a:srgbClr val="C00000"/>
                </a:solidFill>
              </a:rPr>
              <a:t>School environment is </a:t>
            </a:r>
            <a:r>
              <a:rPr lang="en-US" sz="2400" b="1" u="sng" dirty="0">
                <a:solidFill>
                  <a:srgbClr val="C00000"/>
                </a:solidFill>
              </a:rPr>
              <a:t>consistent</a:t>
            </a:r>
          </a:p>
          <a:p>
            <a:pPr defTabSz="457200" eaLnBrk="1" hangingPunct="1">
              <a:buClr>
                <a:schemeClr val="tx1"/>
              </a:buClr>
            </a:pPr>
            <a:r>
              <a:rPr lang="en-US" sz="2400" dirty="0">
                <a:solidFill>
                  <a:schemeClr val="hlink"/>
                </a:solidFill>
              </a:rPr>
              <a:t>	</a:t>
            </a:r>
            <a:r>
              <a:rPr lang="en-US" sz="2400" dirty="0"/>
              <a:t>adults use similar expectations.</a:t>
            </a:r>
            <a:endParaRPr lang="en-US" sz="2400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263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Oval 2"/>
          <p:cNvSpPr>
            <a:spLocks noChangeArrowheads="1"/>
          </p:cNvSpPr>
          <p:nvPr/>
        </p:nvSpPr>
        <p:spPr bwMode="auto">
          <a:xfrm>
            <a:off x="1295400" y="457200"/>
            <a:ext cx="6324600" cy="5867400"/>
          </a:xfrm>
          <a:prstGeom prst="ellipse">
            <a:avLst/>
          </a:prstGeom>
          <a:solidFill>
            <a:schemeClr val="accent2">
              <a:lumMod val="40000"/>
              <a:lumOff val="60000"/>
              <a:alpha val="25098"/>
            </a:schemeClr>
          </a:solidFill>
          <a:ln>
            <a:noFill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8229600" cy="4953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  <a:defRPr/>
            </a:pPr>
            <a:r>
              <a:rPr lang="en-US" sz="2800" dirty="0"/>
              <a:t>1.	Common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purpose</a:t>
            </a:r>
            <a:r>
              <a:rPr lang="en-US" sz="2800" dirty="0"/>
              <a:t> &amp; approach to discipline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2.	Clear set of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positive expectations &amp; behaviors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3. Procedures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teaching</a:t>
            </a:r>
            <a:r>
              <a:rPr lang="en-US" sz="2800" dirty="0"/>
              <a:t> expected behavior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4.	Continuum of procedures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encouraging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expected behavior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5. Continuum of procedures for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discouraging</a:t>
            </a:r>
            <a:r>
              <a:rPr lang="en-US" sz="2800" dirty="0"/>
              <a:t> inappropriate behavior</a:t>
            </a:r>
          </a:p>
          <a:p>
            <a:pPr eaLnBrk="1" hangingPunct="1">
              <a:buFontTx/>
              <a:buNone/>
              <a:defRPr/>
            </a:pPr>
            <a:r>
              <a:rPr lang="en-US" sz="2800" dirty="0"/>
              <a:t>6. Procedures for on-going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monitoring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2800" dirty="0"/>
              <a:t>&amp; evaluation</a:t>
            </a:r>
          </a:p>
        </p:txBody>
      </p:sp>
      <p:sp>
        <p:nvSpPr>
          <p:cNvPr id="47108" name="Text Box 4"/>
          <p:cNvSpPr txBox="1">
            <a:spLocks noChangeArrowheads="1"/>
          </p:cNvSpPr>
          <p:nvPr/>
        </p:nvSpPr>
        <p:spPr bwMode="auto">
          <a:xfrm>
            <a:off x="1447800" y="457200"/>
            <a:ext cx="6477000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sz="4400" dirty="0">
                <a:solidFill>
                  <a:schemeClr val="bg1"/>
                </a:solidFill>
                <a:latin typeface="Cambria" pitchFamily="18" charset="0"/>
              </a:rPr>
              <a:t>School-wide Systems</a:t>
            </a:r>
          </a:p>
        </p:txBody>
      </p:sp>
    </p:spTree>
    <p:extLst>
      <p:ext uri="{BB962C8B-B14F-4D97-AF65-F5344CB8AC3E}">
        <p14:creationId xmlns:p14="http://schemas.microsoft.com/office/powerpoint/2010/main" val="2623677083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52112"/>
            <a:ext cx="6324600" cy="1645920"/>
          </a:xfrm>
        </p:spPr>
        <p:txBody>
          <a:bodyPr/>
          <a:lstStyle/>
          <a:p>
            <a:pPr algn="ctr"/>
            <a:r>
              <a:rPr lang="en-US" dirty="0"/>
              <a:t>Establishing and Teaching Expectations</a:t>
            </a:r>
          </a:p>
        </p:txBody>
      </p:sp>
      <p:pic>
        <p:nvPicPr>
          <p:cNvPr id="4" name="Picture 7" descr="Screen Shot 2016-02-25 at 8.14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106" y="2227128"/>
            <a:ext cx="6120336" cy="4336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31791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" y="1914144"/>
            <a:ext cx="3706368" cy="4212018"/>
          </a:xfrm>
          <a:prstGeom prst="rect">
            <a:avLst/>
          </a:prstGeom>
        </p:spPr>
      </p:pic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45025" y="1914145"/>
            <a:ext cx="4041775" cy="4212018"/>
          </a:xfrm>
        </p:spPr>
        <p:txBody>
          <a:bodyPr>
            <a:normAutofit/>
          </a:bodyPr>
          <a:lstStyle/>
          <a:p>
            <a:r>
              <a:rPr lang="en-US" sz="3600" dirty="0"/>
              <a:t>Be Respectful</a:t>
            </a:r>
          </a:p>
          <a:p>
            <a:r>
              <a:rPr lang="en-US" sz="3600" dirty="0"/>
              <a:t>Be Responsible</a:t>
            </a:r>
          </a:p>
          <a:p>
            <a:r>
              <a:rPr lang="en-US" sz="3600" dirty="0"/>
              <a:t>Be Safe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Forest View School-wide expectations</a:t>
            </a:r>
          </a:p>
        </p:txBody>
      </p:sp>
    </p:spTree>
    <p:extLst>
      <p:ext uri="{BB962C8B-B14F-4D97-AF65-F5344CB8AC3E}">
        <p14:creationId xmlns:p14="http://schemas.microsoft.com/office/powerpoint/2010/main" val="360727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2019</TotalTime>
  <Words>922</Words>
  <Application>Microsoft Office PowerPoint</Application>
  <PresentationFormat>On-screen Show (4:3)</PresentationFormat>
  <Paragraphs>207</Paragraphs>
  <Slides>33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American Typewriter</vt:lpstr>
      <vt:lpstr>Arial</vt:lpstr>
      <vt:lpstr>Calibri</vt:lpstr>
      <vt:lpstr>Cambria</vt:lpstr>
      <vt:lpstr>Franklin Gothic Medium</vt:lpstr>
      <vt:lpstr>News Gothic MT</vt:lpstr>
      <vt:lpstr>Times New Roman</vt:lpstr>
      <vt:lpstr>Wingdings</vt:lpstr>
      <vt:lpstr>Wingdings 2</vt:lpstr>
      <vt:lpstr>Grid</vt:lpstr>
      <vt:lpstr>Document</vt:lpstr>
      <vt:lpstr>Positive Behavioral Interventions and Supports (PBIS) </vt:lpstr>
      <vt:lpstr>Quick Assessment  Activity</vt:lpstr>
      <vt:lpstr>What is School-wide PBS?</vt:lpstr>
      <vt:lpstr>PowerPoint Presentation</vt:lpstr>
      <vt:lpstr>PowerPoint Presentation</vt:lpstr>
      <vt:lpstr>PowerPoint Presentation</vt:lpstr>
      <vt:lpstr>PowerPoint Presentation</vt:lpstr>
      <vt:lpstr>Establishing and Teaching Expectations</vt:lpstr>
      <vt:lpstr>Forest View School-wide expectations</vt:lpstr>
      <vt:lpstr>PowerPoint Presentation</vt:lpstr>
      <vt:lpstr>Sample Matrix - Arrival</vt:lpstr>
      <vt:lpstr>Forest View Matrix </vt:lpstr>
      <vt:lpstr>PowerPoint Presentation</vt:lpstr>
      <vt:lpstr>Teaching Expectations</vt:lpstr>
      <vt:lpstr>PowerPoint Presentation</vt:lpstr>
      <vt:lpstr>PowerPoint Presentation</vt:lpstr>
      <vt:lpstr>Acknowledgement Systems in PBIS……Its About Feedback and Relationships</vt:lpstr>
      <vt:lpstr>Relationships matter</vt:lpstr>
      <vt:lpstr>Students Caught Being Responsible</vt:lpstr>
      <vt:lpstr>Using A Ticket System</vt:lpstr>
      <vt:lpstr>PowerPoint Presentation</vt:lpstr>
      <vt:lpstr>Clear and Consistent Procedures for Dealing With Problem Behaviors </vt:lpstr>
      <vt:lpstr>Punishment vs Discipline</vt:lpstr>
      <vt:lpstr>Prevention</vt:lpstr>
      <vt:lpstr>Level out behaviors</vt:lpstr>
      <vt:lpstr>Define Behaviors - Example</vt:lpstr>
      <vt:lpstr>PowerPoint Presentation</vt:lpstr>
      <vt:lpstr>Data, Monitoring and Early Intervention</vt:lpstr>
      <vt:lpstr>Data-Based Decision Making</vt:lpstr>
      <vt:lpstr>Results from SWPBS</vt:lpstr>
      <vt:lpstr>Big Messages</vt:lpstr>
      <vt:lpstr>Establishing the PBIS Leadership Team</vt:lpstr>
      <vt:lpstr>Final Q &amp; A</vt:lpstr>
    </vt:vector>
  </TitlesOfParts>
  <Company>NWPBISN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Positive Behavioral Interventions and Supports</dc:title>
  <dc:creator>Lori Lynass</dc:creator>
  <cp:lastModifiedBy>Phillips, Laura S.</cp:lastModifiedBy>
  <cp:revision>30</cp:revision>
  <dcterms:created xsi:type="dcterms:W3CDTF">2013-05-20T20:57:00Z</dcterms:created>
  <dcterms:modified xsi:type="dcterms:W3CDTF">2020-02-18T21:03:34Z</dcterms:modified>
</cp:coreProperties>
</file>